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19" r:id="rId2"/>
    <p:sldMasterId id="2147484003" r:id="rId3"/>
    <p:sldMasterId id="2147484465" r:id="rId4"/>
    <p:sldMasterId id="2147486315" r:id="rId5"/>
    <p:sldMasterId id="2147488418" r:id="rId6"/>
    <p:sldMasterId id="2147489827" r:id="rId7"/>
    <p:sldMasterId id="2147489839" r:id="rId8"/>
    <p:sldMasterId id="2147489875" r:id="rId9"/>
    <p:sldMasterId id="2147489911" r:id="rId10"/>
    <p:sldMasterId id="2147489923" r:id="rId11"/>
    <p:sldMasterId id="2147489973" r:id="rId12"/>
    <p:sldMasterId id="2147489985" r:id="rId13"/>
    <p:sldMasterId id="2147490021" r:id="rId14"/>
    <p:sldMasterId id="2147490033" r:id="rId15"/>
    <p:sldMasterId id="2147490045" r:id="rId16"/>
    <p:sldMasterId id="2147490059" r:id="rId17"/>
    <p:sldMasterId id="2147490145" r:id="rId18"/>
    <p:sldMasterId id="2147490195" r:id="rId19"/>
    <p:sldMasterId id="2147490231" r:id="rId20"/>
  </p:sldMasterIdLst>
  <p:notesMasterIdLst>
    <p:notesMasterId r:id="rId120"/>
  </p:notesMasterIdLst>
  <p:sldIdLst>
    <p:sldId id="1179" r:id="rId21"/>
    <p:sldId id="1283" r:id="rId22"/>
    <p:sldId id="1287" r:id="rId23"/>
    <p:sldId id="433" r:id="rId24"/>
    <p:sldId id="428" r:id="rId25"/>
    <p:sldId id="432" r:id="rId26"/>
    <p:sldId id="1277" r:id="rId27"/>
    <p:sldId id="1280" r:id="rId28"/>
    <p:sldId id="1281" r:id="rId29"/>
    <p:sldId id="424" r:id="rId30"/>
    <p:sldId id="1296" r:id="rId31"/>
    <p:sldId id="1347" r:id="rId32"/>
    <p:sldId id="1286" r:id="rId33"/>
    <p:sldId id="442" r:id="rId34"/>
    <p:sldId id="1352" r:id="rId35"/>
    <p:sldId id="640" r:id="rId36"/>
    <p:sldId id="652" r:id="rId37"/>
    <p:sldId id="653" r:id="rId38"/>
    <p:sldId id="657" r:id="rId39"/>
    <p:sldId id="658" r:id="rId40"/>
    <p:sldId id="660" r:id="rId41"/>
    <p:sldId id="728" r:id="rId42"/>
    <p:sldId id="347" r:id="rId43"/>
    <p:sldId id="268" r:id="rId44"/>
    <p:sldId id="292" r:id="rId45"/>
    <p:sldId id="293" r:id="rId46"/>
    <p:sldId id="1278" r:id="rId47"/>
    <p:sldId id="1141" r:id="rId48"/>
    <p:sldId id="1282" r:id="rId49"/>
    <p:sldId id="1295" r:id="rId50"/>
    <p:sldId id="1285" r:id="rId51"/>
    <p:sldId id="550" r:id="rId52"/>
    <p:sldId id="1351" r:id="rId53"/>
    <p:sldId id="443" r:id="rId54"/>
    <p:sldId id="515" r:id="rId55"/>
    <p:sldId id="531" r:id="rId56"/>
    <p:sldId id="532" r:id="rId57"/>
    <p:sldId id="534" r:id="rId58"/>
    <p:sldId id="533" r:id="rId59"/>
    <p:sldId id="1360" r:id="rId60"/>
    <p:sldId id="444" r:id="rId61"/>
    <p:sldId id="528" r:id="rId62"/>
    <p:sldId id="1264" r:id="rId63"/>
    <p:sldId id="445" r:id="rId64"/>
    <p:sldId id="1259" r:id="rId65"/>
    <p:sldId id="662" r:id="rId66"/>
    <p:sldId id="477" r:id="rId67"/>
    <p:sldId id="479" r:id="rId68"/>
    <p:sldId id="447" r:id="rId69"/>
    <p:sldId id="683" r:id="rId70"/>
    <p:sldId id="705" r:id="rId71"/>
    <p:sldId id="800" r:id="rId72"/>
    <p:sldId id="1298" r:id="rId73"/>
    <p:sldId id="1297" r:id="rId74"/>
    <p:sldId id="1284" r:id="rId75"/>
    <p:sldId id="452" r:id="rId76"/>
    <p:sldId id="798" r:id="rId77"/>
    <p:sldId id="811" r:id="rId78"/>
    <p:sldId id="812" r:id="rId79"/>
    <p:sldId id="822" r:id="rId80"/>
    <p:sldId id="824" r:id="rId81"/>
    <p:sldId id="827" r:id="rId82"/>
    <p:sldId id="455" r:id="rId83"/>
    <p:sldId id="1311" r:id="rId84"/>
    <p:sldId id="1318" r:id="rId85"/>
    <p:sldId id="1316" r:id="rId86"/>
    <p:sldId id="1325" r:id="rId87"/>
    <p:sldId id="1326" r:id="rId88"/>
    <p:sldId id="867" r:id="rId89"/>
    <p:sldId id="870" r:id="rId90"/>
    <p:sldId id="883" r:id="rId91"/>
    <p:sldId id="886" r:id="rId92"/>
    <p:sldId id="862" r:id="rId93"/>
    <p:sldId id="863" r:id="rId94"/>
    <p:sldId id="889" r:id="rId95"/>
    <p:sldId id="896" r:id="rId96"/>
    <p:sldId id="456" r:id="rId97"/>
    <p:sldId id="901" r:id="rId98"/>
    <p:sldId id="902" r:id="rId99"/>
    <p:sldId id="905" r:id="rId100"/>
    <p:sldId id="906" r:id="rId101"/>
    <p:sldId id="927" r:id="rId102"/>
    <p:sldId id="934" r:id="rId103"/>
    <p:sldId id="937" r:id="rId104"/>
    <p:sldId id="348" r:id="rId105"/>
    <p:sldId id="1299" r:id="rId106"/>
    <p:sldId id="1273" r:id="rId107"/>
    <p:sldId id="457" r:id="rId108"/>
    <p:sldId id="941" r:id="rId109"/>
    <p:sldId id="942" r:id="rId110"/>
    <p:sldId id="954" r:id="rId111"/>
    <p:sldId id="955" r:id="rId112"/>
    <p:sldId id="1300" r:id="rId113"/>
    <p:sldId id="1301" r:id="rId114"/>
    <p:sldId id="1302" r:id="rId115"/>
    <p:sldId id="1303" r:id="rId116"/>
    <p:sldId id="1305" r:id="rId117"/>
    <p:sldId id="1306" r:id="rId118"/>
    <p:sldId id="1307" r:id="rId1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D6C11951-4256-E840-A887-E45B4FC7EDD3}">
          <p14:sldIdLst>
            <p14:sldId id="1179"/>
            <p14:sldId id="1283"/>
            <p14:sldId id="1287"/>
            <p14:sldId id="433"/>
            <p14:sldId id="428"/>
            <p14:sldId id="432"/>
            <p14:sldId id="1277"/>
            <p14:sldId id="1280"/>
            <p14:sldId id="1281"/>
            <p14:sldId id="424"/>
            <p14:sldId id="1296"/>
            <p14:sldId id="1347"/>
            <p14:sldId id="1286"/>
          </p14:sldIdLst>
        </p14:section>
        <p14:section name="Chapters" id="{E05645C9-A578-824E-A103-24420C65D3E2}">
          <p14:sldIdLst>
            <p14:sldId id="442"/>
            <p14:sldId id="1352"/>
            <p14:sldId id="640"/>
            <p14:sldId id="652"/>
            <p14:sldId id="653"/>
            <p14:sldId id="657"/>
            <p14:sldId id="658"/>
            <p14:sldId id="660"/>
            <p14:sldId id="728"/>
            <p14:sldId id="347"/>
            <p14:sldId id="268"/>
            <p14:sldId id="292"/>
            <p14:sldId id="293"/>
            <p14:sldId id="1278"/>
            <p14:sldId id="1141"/>
            <p14:sldId id="1282"/>
            <p14:sldId id="1295"/>
            <p14:sldId id="1285"/>
            <p14:sldId id="550"/>
            <p14:sldId id="1351"/>
            <p14:sldId id="443"/>
            <p14:sldId id="515"/>
            <p14:sldId id="531"/>
            <p14:sldId id="532"/>
            <p14:sldId id="534"/>
            <p14:sldId id="533"/>
            <p14:sldId id="1360"/>
            <p14:sldId id="444"/>
            <p14:sldId id="528"/>
            <p14:sldId id="1264"/>
            <p14:sldId id="445"/>
            <p14:sldId id="1259"/>
            <p14:sldId id="662"/>
            <p14:sldId id="477"/>
            <p14:sldId id="479"/>
            <p14:sldId id="447"/>
            <p14:sldId id="683"/>
            <p14:sldId id="705"/>
            <p14:sldId id="800"/>
            <p14:sldId id="1298"/>
            <p14:sldId id="1297"/>
            <p14:sldId id="1284"/>
            <p14:sldId id="452"/>
            <p14:sldId id="798"/>
            <p14:sldId id="811"/>
            <p14:sldId id="812"/>
            <p14:sldId id="822"/>
            <p14:sldId id="824"/>
            <p14:sldId id="827"/>
            <p14:sldId id="455"/>
            <p14:sldId id="1311"/>
            <p14:sldId id="1318"/>
            <p14:sldId id="1316"/>
            <p14:sldId id="1325"/>
            <p14:sldId id="1326"/>
            <p14:sldId id="867"/>
            <p14:sldId id="870"/>
            <p14:sldId id="883"/>
            <p14:sldId id="886"/>
            <p14:sldId id="862"/>
            <p14:sldId id="863"/>
            <p14:sldId id="889"/>
            <p14:sldId id="896"/>
            <p14:sldId id="456"/>
            <p14:sldId id="901"/>
            <p14:sldId id="902"/>
            <p14:sldId id="905"/>
            <p14:sldId id="906"/>
            <p14:sldId id="927"/>
            <p14:sldId id="934"/>
            <p14:sldId id="937"/>
            <p14:sldId id="348"/>
            <p14:sldId id="1299"/>
            <p14:sldId id="1273"/>
            <p14:sldId id="457"/>
            <p14:sldId id="941"/>
            <p14:sldId id="942"/>
            <p14:sldId id="954"/>
            <p14:sldId id="955"/>
            <p14:sldId id="1300"/>
          </p14:sldIdLst>
        </p14:section>
        <p14:section name="Conclusion" id="{241475B0-7780-0C46-9108-B6DFF2CC1BE4}">
          <p14:sldIdLst>
            <p14:sldId id="1301"/>
            <p14:sldId id="1302"/>
            <p14:sldId id="1303"/>
            <p14:sldId id="1305"/>
            <p14:sldId id="1306"/>
            <p14:sldId id="13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78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38" autoAdjust="0"/>
    <p:restoredTop sz="73807" autoAdjust="0"/>
  </p:normalViewPr>
  <p:slideViewPr>
    <p:cSldViewPr>
      <p:cViewPr varScale="1">
        <p:scale>
          <a:sx n="86" d="100"/>
          <a:sy n="86" d="100"/>
        </p:scale>
        <p:origin x="208" y="704"/>
      </p:cViewPr>
      <p:guideLst>
        <p:guide orient="horz" pos="2160"/>
        <p:guide pos="2880"/>
      </p:guideLst>
    </p:cSldViewPr>
  </p:slideViewPr>
  <p:outlineViewPr>
    <p:cViewPr>
      <p:scale>
        <a:sx n="33" d="100"/>
        <a:sy n="33" d="100"/>
      </p:scale>
      <p:origin x="0" y="-18000"/>
    </p:cViewPr>
  </p:outlineViewPr>
  <p:notesTextViewPr>
    <p:cViewPr>
      <p:scale>
        <a:sx n="100" d="100"/>
        <a:sy n="100" d="100"/>
      </p:scale>
      <p:origin x="0" y="0"/>
    </p:cViewPr>
  </p:notesTextViewPr>
  <p:sorterViewPr>
    <p:cViewPr>
      <p:scale>
        <a:sx n="50" d="100"/>
        <a:sy n="50" d="100"/>
      </p:scale>
      <p:origin x="0" y="467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tableStyles" Target="tableStyle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5269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p:txBody>
      </p:sp>
    </p:spTree>
    <p:extLst>
      <p:ext uri="{BB962C8B-B14F-4D97-AF65-F5344CB8AC3E}">
        <p14:creationId xmlns:p14="http://schemas.microsoft.com/office/powerpoint/2010/main" val="315822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Imitate the humility of the Suffering Servant despite being God and Messiah</a:t>
            </a:r>
            <a:r>
              <a:rPr lang="en-SG" dirty="0">
                <a:effectLst/>
              </a:rPr>
              <a:t> (1:1-13).</a:t>
            </a:r>
            <a:endParaRPr lang="en-US" dirty="0">
              <a:cs typeface="ＭＳ Ｐゴシック" charset="0"/>
            </a:endParaRPr>
          </a:p>
        </p:txBody>
      </p:sp>
    </p:spTree>
    <p:extLst>
      <p:ext uri="{BB962C8B-B14F-4D97-AF65-F5344CB8AC3E}">
        <p14:creationId xmlns:p14="http://schemas.microsoft.com/office/powerpoint/2010/main" val="2019748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extLst>
      <p:ext uri="{BB962C8B-B14F-4D97-AF65-F5344CB8AC3E}">
        <p14:creationId xmlns:p14="http://schemas.microsoft.com/office/powerpoint/2010/main" val="94567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kumimoji="1" lang="en-US" sz="1200" kern="1200" dirty="0">
              <a:solidFill>
                <a:schemeClr val="tx1"/>
              </a:solidFill>
              <a:latin typeface="Arial" pitchFamily="-108" charset="0"/>
              <a:ea typeface="ＭＳ Ｐゴシック" pitchFamily="-110" charset="-128"/>
              <a:cs typeface="ＭＳ Ｐゴシック" pitchFamily="-110" charset="-128"/>
            </a:endParaRPr>
          </a:p>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John served humbly since he saw Jesus as the Greatest man ever (1:2-8)</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praised by God himself at his baptism (1:9-11)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22</a:t>
            </a:fld>
            <a:endParaRPr lang="en-US"/>
          </a:p>
        </p:txBody>
      </p:sp>
    </p:spTree>
    <p:extLst>
      <p:ext uri="{BB962C8B-B14F-4D97-AF65-F5344CB8AC3E}">
        <p14:creationId xmlns:p14="http://schemas.microsoft.com/office/powerpoint/2010/main" val="1022744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4085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17776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9747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1C0A7A-1398-4745-BC31-1DCCDEBA09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79762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D9B900-83BF-394E-99B7-CD4FCCB404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9444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27</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75759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C777C9-3E4A-554D-8200-5FB87BF585DA}" type="slidenum">
              <a:rPr lang="en-US" sz="1200"/>
              <a:pPr eaLnBrk="1" hangingPunct="1"/>
              <a:t>29</a:t>
            </a:fld>
            <a:endParaRPr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236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93616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Help others despite opposition, which Jesus lived and taught </a:t>
            </a:r>
            <a:r>
              <a:rPr lang="en-SG" dirty="0">
                <a:effectLst/>
              </a:rPr>
              <a:t> (Mark 1:14–10:52</a:t>
            </a:r>
            <a:r>
              <a:rPr lang="en-US" dirty="0">
                <a:effectLst/>
              </a:rPr>
              <a:t>).</a:t>
            </a:r>
            <a:endParaRPr lang="en-SG" dirty="0">
              <a:effectLst/>
            </a:endParaRPr>
          </a:p>
        </p:txBody>
      </p:sp>
    </p:spTree>
    <p:extLst>
      <p:ext uri="{BB962C8B-B14F-4D97-AF65-F5344CB8AC3E}">
        <p14:creationId xmlns:p14="http://schemas.microsoft.com/office/powerpoint/2010/main" val="2452641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endParaRPr lang="en-US" dirty="0"/>
          </a:p>
        </p:txBody>
      </p:sp>
    </p:spTree>
    <p:extLst>
      <p:ext uri="{BB962C8B-B14F-4D97-AF65-F5344CB8AC3E}">
        <p14:creationId xmlns:p14="http://schemas.microsoft.com/office/powerpoint/2010/main" val="489493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p:txBody>
      </p:sp>
    </p:spTree>
    <p:extLst>
      <p:ext uri="{BB962C8B-B14F-4D97-AF65-F5344CB8AC3E}">
        <p14:creationId xmlns:p14="http://schemas.microsoft.com/office/powerpoint/2010/main" val="2457539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used his authority by healing an oppressed leper and paralytic to show his followers servant care for others (1:40–2:12)</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C777C9-3E4A-554D-8200-5FB87BF585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32582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3553096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A26A76-8B58-9249-AE1B-EBDA178D4F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r>
              <a:rPr lang="en-US" dirty="0">
                <a:cs typeface="+mn-cs"/>
              </a:rPr>
              <a:t>Christ responded to the opposition with parables about the stagnant state of those rejecting him in contrast to the growth of his kingdom (4:1-34).</a:t>
            </a:r>
          </a:p>
          <a:p>
            <a:pPr eaLnBrk="1" hangingPunct="1">
              <a:defRPr/>
            </a:pPr>
            <a:endParaRPr lang="en-US" dirty="0">
              <a:cs typeface="+mn-cs"/>
            </a:endParaRPr>
          </a:p>
          <a:p>
            <a:pPr eaLnBrk="1" hangingPunct="1">
              <a:defRPr/>
            </a:pPr>
            <a:r>
              <a:rPr lang="en-US" dirty="0">
                <a:cs typeface="+mn-cs"/>
              </a:rPr>
              <a:t>CR-09-Creation Evangelism-64</a:t>
            </a:r>
          </a:p>
        </p:txBody>
      </p:sp>
    </p:spTree>
    <p:extLst>
      <p:ext uri="{BB962C8B-B14F-4D97-AF65-F5344CB8AC3E}">
        <p14:creationId xmlns:p14="http://schemas.microsoft.com/office/powerpoint/2010/main" val="483372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Christ's miracles showed him as Messiah despite his opposition from the Jewish leadership (4:35–5:43).</a:t>
            </a:r>
            <a:r>
              <a:rPr lang="en-SG" dirty="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p:txBody>
      </p:sp>
    </p:spTree>
    <p:extLst>
      <p:ext uri="{BB962C8B-B14F-4D97-AF65-F5344CB8AC3E}">
        <p14:creationId xmlns:p14="http://schemas.microsoft.com/office/powerpoint/2010/main" val="906446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was opposed by Herod but validated his person through three miracles (6:14-56).</a:t>
            </a:r>
          </a:p>
          <a:p>
            <a:endParaRPr lang="en-US" dirty="0"/>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50</a:t>
            </a:fld>
            <a:endParaRPr lang="en-US"/>
          </a:p>
        </p:txBody>
      </p:sp>
    </p:spTree>
    <p:extLst>
      <p:ext uri="{BB962C8B-B14F-4D97-AF65-F5344CB8AC3E}">
        <p14:creationId xmlns:p14="http://schemas.microsoft.com/office/powerpoint/2010/main" val="3019033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12676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299138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Mimic the self-sacrifice Jesus as Servant in his rejection and death</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(Mark 11–15).</a:t>
            </a:r>
            <a:endParaRPr lang="en-US" dirty="0">
              <a:cs typeface="ＭＳ Ｐゴシック" charset="0"/>
            </a:endParaRPr>
          </a:p>
        </p:txBody>
      </p:sp>
    </p:spTree>
    <p:extLst>
      <p:ext uri="{BB962C8B-B14F-4D97-AF65-F5344CB8AC3E}">
        <p14:creationId xmlns:p14="http://schemas.microsoft.com/office/powerpoint/2010/main" val="1950295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04911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361115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92527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42979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6158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p:txBody>
      </p:sp>
    </p:spTree>
    <p:extLst>
      <p:ext uri="{BB962C8B-B14F-4D97-AF65-F5344CB8AC3E}">
        <p14:creationId xmlns:p14="http://schemas.microsoft.com/office/powerpoint/2010/main" val="760789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63354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6916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25582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908430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60942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06641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060210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344962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99260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174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2591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2297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10452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62879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90336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886690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375595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227612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4856735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4012696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84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9</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2122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18033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2947016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585610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1216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8593154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127064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018233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86327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1804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Mark was the right man to write on discipleship, given his many failures that he had to overcome.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What’s it gonna take to really follow Christ when most people around you oppose Jesus?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848790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312931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2000514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9767825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30236578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5402984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8609131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49062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35129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949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50CFCF-7D91-344E-876C-666E9F164C70}" type="slidenum">
              <a:rPr lang="en-GB"/>
              <a:pPr>
                <a:defRPr/>
              </a:pPr>
              <a:t>‹#›</a:t>
            </a:fld>
            <a:endParaRPr lang="en-GB"/>
          </a:p>
        </p:txBody>
      </p:sp>
    </p:spTree>
    <p:extLst>
      <p:ext uri="{BB962C8B-B14F-4D97-AF65-F5344CB8AC3E}">
        <p14:creationId xmlns:p14="http://schemas.microsoft.com/office/powerpoint/2010/main" val="34468367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4229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91995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16159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0175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372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48166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8181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1393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450967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91247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1963009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7196243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3119683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7/22/22</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07493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7/22/22</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7598605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7/22/22</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8180170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1267109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402342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572501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641336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44927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7373811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99977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850398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7568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4834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905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10932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422963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543348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55509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9770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034666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305318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30254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824803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129411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6506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140612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729208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27694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22526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580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8662935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84473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65182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53173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2584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4765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3714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968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8537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301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845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4061446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9096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219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6836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156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4180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247610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198576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6477206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9338959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7/22/22</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735698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7/22/22</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0100577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7/22/22</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427401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7/22/22</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5481017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694922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997496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649651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1312947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509989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3063688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4459540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379107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7/22/22</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6399915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7/22/22</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2244734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7/22/22</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0949334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7/22/22</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7695245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2804776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8503074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9627530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006701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8328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4711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4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7/22/22</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9186024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8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7443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0147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6994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9351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3855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6950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867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7100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7/22/22</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761561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65899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7/22/22</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879106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4151634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05858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1178237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622014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340975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485742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2628908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2401834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719016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89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351857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944014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795224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24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9045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7594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685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311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57787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8412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988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393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8905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6310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063198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0002148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2548699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792912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7409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633626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51042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5028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8516990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1530216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731377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913368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5648693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159154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852870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1746865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30037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898858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8909495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431084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4476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224859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898838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2127755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27910354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6790030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7904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7.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4.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269376150"/>
      </p:ext>
    </p:extLst>
  </p:cSld>
  <p:clrMap bg1="lt1" tx1="dk1" bg2="lt2" tx2="dk2" accent1="accent1" accent2="accent2" accent3="accent3" accent4="accent4" accent5="accent5" accent6="accent6" hlink="hlink" folHlink="folHlink"/>
  <p:sldLayoutIdLst>
    <p:sldLayoutId id="2147489912" r:id="rId1"/>
    <p:sldLayoutId id="2147489913" r:id="rId2"/>
    <p:sldLayoutId id="2147489914" r:id="rId3"/>
    <p:sldLayoutId id="2147489915" r:id="rId4"/>
    <p:sldLayoutId id="2147489916" r:id="rId5"/>
    <p:sldLayoutId id="2147489917" r:id="rId6"/>
    <p:sldLayoutId id="2147489918" r:id="rId7"/>
    <p:sldLayoutId id="2147489919" r:id="rId8"/>
    <p:sldLayoutId id="2147489920" r:id="rId9"/>
    <p:sldLayoutId id="2147489921" r:id="rId10"/>
    <p:sldLayoutId id="2147489922"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30108336"/>
      </p:ext>
    </p:extLst>
  </p:cSld>
  <p:clrMap bg1="lt1" tx1="dk1" bg2="lt2" tx2="dk2" accent1="accent1" accent2="accent2" accent3="accent3" accent4="accent4" accent5="accent5" accent6="accent6" hlink="hlink" folHlink="folHlink"/>
  <p:sldLayoutIdLst>
    <p:sldLayoutId id="2147489924" r:id="rId1"/>
    <p:sldLayoutId id="2147489925" r:id="rId2"/>
    <p:sldLayoutId id="2147489926" r:id="rId3"/>
    <p:sldLayoutId id="2147489927" r:id="rId4"/>
    <p:sldLayoutId id="2147489928" r:id="rId5"/>
    <p:sldLayoutId id="2147489929" r:id="rId6"/>
    <p:sldLayoutId id="2147489930" r:id="rId7"/>
    <p:sldLayoutId id="2147489931" r:id="rId8"/>
    <p:sldLayoutId id="2147489932" r:id="rId9"/>
    <p:sldLayoutId id="2147489933" r:id="rId10"/>
    <p:sldLayoutId id="2147489934"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89974" r:id="rId1"/>
    <p:sldLayoutId id="2147489975" r:id="rId2"/>
    <p:sldLayoutId id="2147489976" r:id="rId3"/>
    <p:sldLayoutId id="2147489977" r:id="rId4"/>
    <p:sldLayoutId id="2147489978" r:id="rId5"/>
    <p:sldLayoutId id="2147489979" r:id="rId6"/>
    <p:sldLayoutId id="2147489980" r:id="rId7"/>
    <p:sldLayoutId id="2147489981" r:id="rId8"/>
    <p:sldLayoutId id="2147489982" r:id="rId9"/>
    <p:sldLayoutId id="2147489983" r:id="rId10"/>
    <p:sldLayoutId id="2147489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29193994"/>
      </p:ext>
    </p:extLst>
  </p:cSld>
  <p:clrMap bg1="lt1" tx1="dk1" bg2="lt2" tx2="dk2" accent1="accent1" accent2="accent2" accent3="accent3" accent4="accent4" accent5="accent5" accent6="accent6" hlink="hlink" folHlink="folHlink"/>
  <p:sldLayoutIdLst>
    <p:sldLayoutId id="2147489986" r:id="rId1"/>
    <p:sldLayoutId id="2147489987" r:id="rId2"/>
    <p:sldLayoutId id="2147489988" r:id="rId3"/>
    <p:sldLayoutId id="2147489989" r:id="rId4"/>
    <p:sldLayoutId id="2147489990" r:id="rId5"/>
    <p:sldLayoutId id="2147489991" r:id="rId6"/>
    <p:sldLayoutId id="2147489992" r:id="rId7"/>
    <p:sldLayoutId id="2147489993" r:id="rId8"/>
    <p:sldLayoutId id="2147489994" r:id="rId9"/>
    <p:sldLayoutId id="2147489995" r:id="rId10"/>
    <p:sldLayoutId id="2147489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7/22/22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638839993"/>
      </p:ext>
    </p:extLst>
  </p:cSld>
  <p:clrMap bg1="lt1" tx1="dk1" bg2="lt2" tx2="dk2" accent1="accent1" accent2="accent2" accent3="accent3" accent4="accent4" accent5="accent5" accent6="accent6" hlink="hlink" folHlink="folHlink"/>
  <p:sldLayoutIdLst>
    <p:sldLayoutId id="2147490022" r:id="rId1"/>
    <p:sldLayoutId id="2147490023" r:id="rId2"/>
    <p:sldLayoutId id="2147490024" r:id="rId3"/>
    <p:sldLayoutId id="2147490025" r:id="rId4"/>
    <p:sldLayoutId id="2147490026" r:id="rId5"/>
    <p:sldLayoutId id="2147490027" r:id="rId6"/>
    <p:sldLayoutId id="2147490028" r:id="rId7"/>
    <p:sldLayoutId id="2147490029" r:id="rId8"/>
    <p:sldLayoutId id="2147490030" r:id="rId9"/>
    <p:sldLayoutId id="2147490031" r:id="rId10"/>
    <p:sldLayoutId id="2147490032"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18239576"/>
      </p:ext>
    </p:extLst>
  </p:cSld>
  <p:clrMap bg1="lt1" tx1="dk1" bg2="lt2" tx2="dk2" accent1="accent1" accent2="accent2" accent3="accent3" accent4="accent4" accent5="accent5" accent6="accent6" hlink="hlink" folHlink="folHlink"/>
  <p:sldLayoutIdLst>
    <p:sldLayoutId id="2147490034" r:id="rId1"/>
    <p:sldLayoutId id="2147490035" r:id="rId2"/>
    <p:sldLayoutId id="2147490036" r:id="rId3"/>
    <p:sldLayoutId id="2147490037" r:id="rId4"/>
    <p:sldLayoutId id="2147490038" r:id="rId5"/>
    <p:sldLayoutId id="2147490039" r:id="rId6"/>
    <p:sldLayoutId id="2147490040" r:id="rId7"/>
    <p:sldLayoutId id="2147490041" r:id="rId8"/>
    <p:sldLayoutId id="2147490042" r:id="rId9"/>
    <p:sldLayoutId id="2147490043" r:id="rId10"/>
    <p:sldLayoutId id="2147490044"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12057948"/>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 id="2147490057" r:id="rId12"/>
    <p:sldLayoutId id="21474900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36219661"/>
      </p:ext>
    </p:extLst>
  </p:cSld>
  <p:clrMap bg1="lt1" tx1="dk1" bg2="lt2" tx2="dk2" accent1="accent1" accent2="accent2" accent3="accent3" accent4="accent4" accent5="accent5" accent6="accent6" hlink="hlink" folHlink="folHlink"/>
  <p:sldLayoutIdLst>
    <p:sldLayoutId id="2147490060" r:id="rId1"/>
    <p:sldLayoutId id="2147490061" r:id="rId2"/>
    <p:sldLayoutId id="2147490062" r:id="rId3"/>
    <p:sldLayoutId id="2147490063" r:id="rId4"/>
    <p:sldLayoutId id="2147490064" r:id="rId5"/>
    <p:sldLayoutId id="2147490065" r:id="rId6"/>
    <p:sldLayoutId id="2147490066" r:id="rId7"/>
    <p:sldLayoutId id="2147490067" r:id="rId8"/>
    <p:sldLayoutId id="2147490068" r:id="rId9"/>
    <p:sldLayoutId id="2147490069" r:id="rId10"/>
    <p:sldLayoutId id="2147490070" r:id="rId11"/>
    <p:sldLayoutId id="214749007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7/22/22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711372637"/>
      </p:ext>
    </p:extLst>
  </p:cSld>
  <p:clrMap bg1="lt1" tx1="dk1" bg2="lt2" tx2="dk2" accent1="accent1" accent2="accent2" accent3="accent3" accent4="accent4" accent5="accent5" accent6="accent6" hlink="hlink" folHlink="folHlink"/>
  <p:sldLayoutIdLst>
    <p:sldLayoutId id="2147490146" r:id="rId1"/>
    <p:sldLayoutId id="2147490147" r:id="rId2"/>
    <p:sldLayoutId id="2147490148" r:id="rId3"/>
    <p:sldLayoutId id="2147490149" r:id="rId4"/>
    <p:sldLayoutId id="2147490150" r:id="rId5"/>
    <p:sldLayoutId id="2147490151" r:id="rId6"/>
    <p:sldLayoutId id="2147490152" r:id="rId7"/>
    <p:sldLayoutId id="2147490153" r:id="rId8"/>
    <p:sldLayoutId id="2147490154" r:id="rId9"/>
    <p:sldLayoutId id="2147490155" r:id="rId10"/>
    <p:sldLayoutId id="2147490156"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7/22/22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634811375"/>
      </p:ext>
    </p:extLst>
  </p:cSld>
  <p:clrMap bg1="lt1" tx1="dk1" bg2="lt2" tx2="dk2" accent1="accent1" accent2="accent2" accent3="accent3" accent4="accent4" accent5="accent5" accent6="accent6" hlink="hlink" folHlink="folHlink"/>
  <p:sldLayoutIdLst>
    <p:sldLayoutId id="2147490196" r:id="rId1"/>
    <p:sldLayoutId id="2147490197" r:id="rId2"/>
    <p:sldLayoutId id="2147490198" r:id="rId3"/>
    <p:sldLayoutId id="2147490199" r:id="rId4"/>
    <p:sldLayoutId id="2147490200" r:id="rId5"/>
    <p:sldLayoutId id="2147490201" r:id="rId6"/>
    <p:sldLayoutId id="2147490202" r:id="rId7"/>
    <p:sldLayoutId id="2147490203" r:id="rId8"/>
    <p:sldLayoutId id="2147490204" r:id="rId9"/>
    <p:sldLayoutId id="2147490205" r:id="rId10"/>
    <p:sldLayoutId id="2147490206"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a:defRPr sz="1400">
                <a:solidFill>
                  <a:srgbClr val="000000"/>
                </a:solidFill>
                <a:cs typeface="Times New Roman" charset="0"/>
              </a:defRPr>
            </a:lvl1pPr>
          </a:lstStyle>
          <a:p>
            <a:pPr>
              <a:defRPr/>
            </a:pPr>
            <a:fld id="{BF56A29C-8782-D043-AC8D-91FC7D8B8F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60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343"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269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6901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5374"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254" indent="-342254"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chemeClr val="tx1"/>
          </a:solidFill>
          <a:latin typeface="Arial"/>
          <a:ea typeface="+mn-ea"/>
          <a:cs typeface="Arial"/>
        </a:defRPr>
      </a:lvl2pPr>
      <a:lvl3pPr marL="1140839" indent="-228172" algn="l" rtl="0" eaLnBrk="0" fontAlgn="base" hangingPunct="0">
        <a:spcBef>
          <a:spcPct val="20000"/>
        </a:spcBef>
        <a:spcAft>
          <a:spcPct val="0"/>
        </a:spcAft>
        <a:buChar char="•"/>
        <a:defRPr sz="2400">
          <a:solidFill>
            <a:schemeClr val="tx1"/>
          </a:solidFill>
          <a:latin typeface="Arial"/>
          <a:ea typeface="+mn-ea"/>
          <a:cs typeface="Arial"/>
        </a:defRPr>
      </a:lvl3pPr>
      <a:lvl4pPr marL="1597194" indent="-228172" algn="l" rtl="0" eaLnBrk="0" fontAlgn="base" hangingPunct="0">
        <a:spcBef>
          <a:spcPct val="20000"/>
        </a:spcBef>
        <a:spcAft>
          <a:spcPct val="0"/>
        </a:spcAft>
        <a:buChar char="–"/>
        <a:defRPr sz="2000">
          <a:solidFill>
            <a:schemeClr val="tx1"/>
          </a:solidFill>
          <a:latin typeface="Arial"/>
          <a:ea typeface="+mn-ea"/>
          <a:cs typeface="Arial"/>
        </a:defRPr>
      </a:lvl4pPr>
      <a:lvl5pPr marL="2053524" indent="-228172" algn="l" rtl="0" eaLnBrk="0" fontAlgn="base" hangingPunct="0">
        <a:spcBef>
          <a:spcPct val="20000"/>
        </a:spcBef>
        <a:spcAft>
          <a:spcPct val="0"/>
        </a:spcAft>
        <a:buChar char="»"/>
        <a:defRPr sz="2000">
          <a:solidFill>
            <a:schemeClr val="tx1"/>
          </a:solidFill>
          <a:latin typeface="Arial"/>
          <a:ea typeface="+mn-ea"/>
          <a:cs typeface="Arial"/>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897113001"/>
      </p:ext>
    </p:extLst>
  </p:cSld>
  <p:clrMap bg1="lt1" tx1="dk1" bg2="lt2" tx2="dk2" accent1="accent1" accent2="accent2" accent3="accent3" accent4="accent4" accent5="accent5" accent6="accent6" hlink="hlink" folHlink="folHlink"/>
  <p:sldLayoutIdLst>
    <p:sldLayoutId id="2147490232" r:id="rId1"/>
    <p:sldLayoutId id="2147490233" r:id="rId2"/>
    <p:sldLayoutId id="2147490234" r:id="rId3"/>
    <p:sldLayoutId id="2147490235" r:id="rId4"/>
    <p:sldLayoutId id="2147490236" r:id="rId5"/>
    <p:sldLayoutId id="2147490237" r:id="rId6"/>
    <p:sldLayoutId id="2147490238" r:id="rId7"/>
    <p:sldLayoutId id="2147490239" r:id="rId8"/>
    <p:sldLayoutId id="2147490240" r:id="rId9"/>
    <p:sldLayoutId id="2147490241" r:id="rId10"/>
    <p:sldLayoutId id="214749024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pPr>
                <a:defRPr/>
              </a:pPr>
              <a:t>‹#›</a:t>
            </a:fld>
            <a:endParaRPr lang="en-US"/>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6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7/22/22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52" r:id="rId1"/>
    <p:sldLayoutId id="2147489653" r:id="rId2"/>
    <p:sldLayoutId id="2147489654" r:id="rId3"/>
    <p:sldLayoutId id="2147489655" r:id="rId4"/>
    <p:sldLayoutId id="2147489656" r:id="rId5"/>
    <p:sldLayoutId id="2147489657" r:id="rId6"/>
    <p:sldLayoutId id="2147489658" r:id="rId7"/>
    <p:sldLayoutId id="2147489659" r:id="rId8"/>
    <p:sldLayoutId id="2147489660" r:id="rId9"/>
    <p:sldLayoutId id="2147489661" r:id="rId10"/>
    <p:sldLayoutId id="2147489662"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41" r:id="rId1"/>
    <p:sldLayoutId id="2147489742" r:id="rId2"/>
    <p:sldLayoutId id="2147489743" r:id="rId3"/>
    <p:sldLayoutId id="2147489744" r:id="rId4"/>
    <p:sldLayoutId id="2147489745" r:id="rId5"/>
    <p:sldLayoutId id="2147489746" r:id="rId6"/>
    <p:sldLayoutId id="2147489747" r:id="rId7"/>
    <p:sldLayoutId id="2147489748" r:id="rId8"/>
    <p:sldLayoutId id="2147489749" r:id="rId9"/>
    <p:sldLayoutId id="2147489750" r:id="rId10"/>
    <p:sldLayoutId id="2147489751" r:id="rId11"/>
    <p:sldLayoutId id="2147489752" r:id="rId12"/>
    <p:sldLayoutId id="21474897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00757661"/>
      </p:ext>
    </p:extLst>
  </p:cSld>
  <p:clrMap bg1="lt1" tx1="dk1" bg2="lt2" tx2="dk2" accent1="accent1" accent2="accent2" accent3="accent3" accent4="accent4" accent5="accent5" accent6="accent6" hlink="hlink" folHlink="folHlink"/>
  <p:sldLayoutIdLst>
    <p:sldLayoutId id="2147489840" r:id="rId1"/>
    <p:sldLayoutId id="2147489841" r:id="rId2"/>
    <p:sldLayoutId id="2147489842" r:id="rId3"/>
    <p:sldLayoutId id="2147489843" r:id="rId4"/>
    <p:sldLayoutId id="2147489844" r:id="rId5"/>
    <p:sldLayoutId id="2147489845" r:id="rId6"/>
    <p:sldLayoutId id="2147489846" r:id="rId7"/>
    <p:sldLayoutId id="2147489847" r:id="rId8"/>
    <p:sldLayoutId id="2147489848" r:id="rId9"/>
    <p:sldLayoutId id="2147489849" r:id="rId10"/>
    <p:sldLayoutId id="21474898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79039790"/>
      </p:ext>
    </p:extLst>
  </p:cSld>
  <p:clrMap bg1="lt1" tx1="dk1" bg2="lt2" tx2="dk2" accent1="accent1" accent2="accent2" accent3="accent3" accent4="accent4" accent5="accent5" accent6="accent6" hlink="hlink" folHlink="folHlink"/>
  <p:sldLayoutIdLst>
    <p:sldLayoutId id="2147489876" r:id="rId1"/>
    <p:sldLayoutId id="2147489877" r:id="rId2"/>
    <p:sldLayoutId id="2147489878" r:id="rId3"/>
    <p:sldLayoutId id="2147489879" r:id="rId4"/>
    <p:sldLayoutId id="2147489880" r:id="rId5"/>
    <p:sldLayoutId id="2147489881" r:id="rId6"/>
    <p:sldLayoutId id="2147489882" r:id="rId7"/>
    <p:sldLayoutId id="2147489883" r:id="rId8"/>
    <p:sldLayoutId id="2147489884" r:id="rId9"/>
    <p:sldLayoutId id="2147489885" r:id="rId10"/>
    <p:sldLayoutId id="2147489886"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hemeOverride" Target="../theme/themeOverr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17.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jpeg"/><Relationship Id="rId1" Type="http://schemas.openxmlformats.org/officeDocument/2006/relationships/slideLayout" Target="../slideLayouts/slideLayout128.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69.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4.jpeg"/><Relationship Id="rId1" Type="http://schemas.openxmlformats.org/officeDocument/2006/relationships/slideLayout" Target="../slideLayouts/slideLayout51.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69.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69.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6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1.jpeg"/><Relationship Id="rId1" Type="http://schemas.openxmlformats.org/officeDocument/2006/relationships/slideLayout" Target="../slideLayouts/slideLayout186.xml"/><Relationship Id="rId4" Type="http://schemas.openxmlformats.org/officeDocument/2006/relationships/image" Target="../media/image20.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9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9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9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92.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0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203.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03.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5.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5.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2.jpeg"/><Relationship Id="rId1" Type="http://schemas.openxmlformats.org/officeDocument/2006/relationships/slideLayout" Target="../slideLayouts/slideLayout95.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0.xml"/><Relationship Id="rId1" Type="http://schemas.openxmlformats.org/officeDocument/2006/relationships/slideLayout" Target="../slideLayouts/slideLayout169.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169.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150.xml"/></Relationships>
</file>

<file path=ppt/slides/_rels/slide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4.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15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51.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Discipled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220022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en-US" b="1" dirty="0"/>
              <a:t>Who was Mark?</a:t>
            </a: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wealthy home</a:t>
            </a:r>
            <a:br>
              <a:rPr lang="en-US" sz="2400" b="1" dirty="0">
                <a:solidFill>
                  <a:srgbClr val="FFFF00"/>
                </a:solidFill>
              </a:rPr>
            </a:br>
            <a:r>
              <a:rPr lang="en-US" sz="2400" b="1" dirty="0"/>
              <a:t>(Acts 12:12-18)</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at Jesus</a:t>
            </a:r>
            <a:r>
              <a:rPr lang="uk-UA" sz="2400" b="1" dirty="0"/>
              <a:t>'</a:t>
            </a:r>
            <a:r>
              <a:rPr lang="en-US" sz="2400" b="1" dirty="0"/>
              <a:t> Gethsemane arrest </a:t>
            </a:r>
            <a:br>
              <a:rPr lang="en-US" sz="2400" b="1" dirty="0"/>
            </a:br>
            <a:r>
              <a:rPr lang="en-US" sz="2400" b="1" dirty="0"/>
              <a:t>(Mark 14:51)</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first mission trip with Paul </a:t>
            </a:r>
            <a:br>
              <a:rPr lang="en-US" sz="2400" b="1" dirty="0"/>
            </a:br>
            <a:r>
              <a:rPr lang="en-US" sz="2400" b="1" dirty="0"/>
              <a:t>(Acts 13:13)</a:t>
            </a:r>
          </a:p>
          <a:p>
            <a:pPr marL="182221" indent="-182221" algn="l" eaLnBrk="1" hangingPunct="1">
              <a:buFont typeface="Arial"/>
              <a:buChar char="•"/>
            </a:pPr>
            <a:r>
              <a:rPr lang="en-US" sz="2400" b="1" dirty="0">
                <a:solidFill>
                  <a:srgbClr val="FFFF00"/>
                </a:solidFill>
              </a:rPr>
              <a:t>Got an </a:t>
            </a:r>
            <a:r>
              <a:rPr lang="ru-RU" sz="2400" b="1" dirty="0">
                <a:solidFill>
                  <a:srgbClr val="FFFF00"/>
                </a:solidFill>
              </a:rPr>
              <a:t>"</a:t>
            </a:r>
            <a:r>
              <a:rPr lang="en-US" sz="2400" b="1" dirty="0">
                <a:solidFill>
                  <a:srgbClr val="FFFF00"/>
                </a:solidFill>
              </a:rPr>
              <a:t>F</a:t>
            </a:r>
            <a:r>
              <a:rPr lang="ru-RU" sz="2400" b="1" dirty="0">
                <a:solidFill>
                  <a:srgbClr val="FFFF00"/>
                </a:solidFill>
              </a:rPr>
              <a:t>"</a:t>
            </a:r>
            <a:r>
              <a:rPr lang="en-US" sz="2400" b="1" dirty="0">
                <a:solidFill>
                  <a:srgbClr val="FFFF00"/>
                </a:solidFill>
              </a:rPr>
              <a:t> </a:t>
            </a:r>
            <a:r>
              <a:rPr lang="en-US" sz="2400" b="1" dirty="0"/>
              <a:t>on team unity (Acts 15:36-41)</a:t>
            </a:r>
          </a:p>
          <a:p>
            <a:pPr marL="182221" indent="-182221" algn="l" eaLnBrk="1" hangingPunct="1">
              <a:buFont typeface="Arial"/>
              <a:buChar char="•"/>
            </a:pPr>
            <a:r>
              <a:rPr lang="en-US" sz="2400" b="1" dirty="0">
                <a:solidFill>
                  <a:srgbClr val="FFFF00"/>
                </a:solidFill>
              </a:rPr>
              <a:t>Got a </a:t>
            </a:r>
            <a:r>
              <a:rPr lang="ru-RU" sz="2400" b="1" dirty="0">
                <a:solidFill>
                  <a:srgbClr val="FFFF00"/>
                </a:solidFill>
              </a:rPr>
              <a:t>"</a:t>
            </a:r>
            <a:r>
              <a:rPr lang="en-US" sz="2400" b="1" dirty="0">
                <a:solidFill>
                  <a:srgbClr val="FFFF00"/>
                </a:solidFill>
              </a:rPr>
              <a:t>A</a:t>
            </a:r>
            <a:r>
              <a:rPr lang="ru-RU" sz="2400" b="1" dirty="0">
                <a:solidFill>
                  <a:srgbClr val="FFFF00"/>
                </a:solidFill>
              </a:rPr>
              <a:t>"</a:t>
            </a:r>
            <a:r>
              <a:rPr lang="en-US" sz="2400" b="1" dirty="0">
                <a:solidFill>
                  <a:srgbClr val="FFFF00"/>
                </a:solidFill>
              </a:rPr>
              <a:t> when wrote his gospel</a:t>
            </a:r>
            <a:r>
              <a:rPr lang="en-US" sz="2400" b="1" dirty="0"/>
              <a:t> under Peter at Rome</a:t>
            </a:r>
          </a:p>
          <a:p>
            <a:pPr marL="182221" indent="-182221" algn="l" eaLnBrk="1" hangingPunct="1">
              <a:buFont typeface="Arial"/>
              <a:buChar char="•"/>
            </a:pPr>
            <a:r>
              <a:rPr lang="ru-RU" sz="2400" b="1" dirty="0">
                <a:solidFill>
                  <a:srgbClr val="FFFF00"/>
                </a:solidFill>
              </a:rPr>
              <a:t>"</a:t>
            </a:r>
            <a:r>
              <a:rPr lang="en-US" sz="2400" b="1" dirty="0">
                <a:solidFill>
                  <a:srgbClr val="FFFF00"/>
                </a:solidFill>
              </a:rPr>
              <a:t>Useful for ministry</a:t>
            </a:r>
            <a:r>
              <a:rPr lang="ru-RU" sz="2400" b="1" dirty="0">
                <a:solidFill>
                  <a:srgbClr val="FFFF00"/>
                </a:solidFill>
              </a:rPr>
              <a:t>"</a:t>
            </a:r>
            <a:r>
              <a:rPr lang="en-US" sz="2400" b="1" dirty="0">
                <a:solidFill>
                  <a:srgbClr val="FFFF00"/>
                </a:solidFill>
              </a:rPr>
              <a:t> </a:t>
            </a:r>
            <a:br>
              <a:rPr lang="en-US" sz="2400" b="1" dirty="0"/>
            </a:br>
            <a:r>
              <a:rPr lang="en-US" sz="2400" b="1" dirty="0"/>
              <a:t>(2 Tim. 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16505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277625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Do</a:t>
            </a:r>
          </a:p>
        </p:txBody>
      </p:sp>
      <p:sp>
        <p:nvSpPr>
          <p:cNvPr id="6" name="Rectangle 2">
            <a:extLst>
              <a:ext uri="{FF2B5EF4-FFF2-40B4-BE49-F238E27FC236}">
                <a16:creationId xmlns:a16="http://schemas.microsoft.com/office/drawing/2014/main" id="{6245727D-00C8-E840-9546-7B044130145F}"/>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 Do</a:t>
            </a:r>
          </a:p>
        </p:txBody>
      </p:sp>
      <p:sp>
        <p:nvSpPr>
          <p:cNvPr id="7" name="Rectangle 2">
            <a:extLst>
              <a:ext uri="{FF2B5EF4-FFF2-40B4-BE49-F238E27FC236}">
                <a16:creationId xmlns:a16="http://schemas.microsoft.com/office/drawing/2014/main" id="{282267CE-58F2-8F4A-AD4F-99D5CD1EAA02}"/>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 Do</a:t>
            </a:r>
          </a:p>
        </p:txBody>
      </p:sp>
      <p:sp>
        <p:nvSpPr>
          <p:cNvPr id="8" name="Rectangle 2">
            <a:extLst>
              <a:ext uri="{FF2B5EF4-FFF2-40B4-BE49-F238E27FC236}">
                <a16:creationId xmlns:a16="http://schemas.microsoft.com/office/drawing/2014/main" id="{A9DB3212-0850-3544-8F83-DC9FE9F4849C}"/>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000" b="1" dirty="0">
                <a:solidFill>
                  <a:srgbClr val="FFFFFF"/>
                </a:solidFill>
                <a:effectLst>
                  <a:glow rad="127000">
                    <a:srgbClr val="000000"/>
                  </a:glow>
                </a:effectLst>
                <a:latin typeface="Arial" charset="0"/>
                <a:ea typeface="ＭＳ Ｐゴシック" charset="0"/>
                <a:cs typeface="ＭＳ Ｐゴシック" charset="0"/>
              </a:rPr>
              <a:t>Result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0435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effectLst>
                  <a:glow rad="101600">
                    <a:schemeClr val="accent4">
                      <a:satMod val="175000"/>
                      <a:alpha val="40000"/>
                    </a:schemeClr>
                  </a:glow>
                </a:effectLst>
                <a:latin typeface="Arial" charset="0"/>
                <a:ea typeface="ＭＳ Ｐゴシック" charset="0"/>
                <a:cs typeface="ＭＳ Ｐゴシック" charset="0"/>
              </a:rPr>
              <a:t>How to Be a Disciple in a Hostile World </a:t>
            </a: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Don’t cling to your </a:t>
            </a:r>
            <a:r>
              <a:rPr lang="en-US" sz="4000" spc="-100" dirty="0">
                <a:solidFill>
                  <a:srgbClr val="C00000"/>
                </a:solidFill>
                <a:latin typeface="Helvetica Neue Black Condensed"/>
                <a:ea typeface="ＭＳ Ｐゴシック" charset="0"/>
                <a:cs typeface="Helvetica Neue Black Condensed"/>
              </a:rPr>
              <a:t>Authority</a:t>
            </a:r>
            <a:endPar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2752707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a:t>
            </a:r>
          </a:p>
        </p:txBody>
      </p:sp>
    </p:spTree>
    <p:extLst>
      <p:ext uri="{BB962C8B-B14F-4D97-AF65-F5344CB8AC3E}">
        <p14:creationId xmlns:p14="http://schemas.microsoft.com/office/powerpoint/2010/main" val="3419885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Good News about Jesus the Messiah,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(Mark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193080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4A0C6551-E34D-FC47-AA1D-26E150D37A05}"/>
              </a:ext>
            </a:extLst>
          </p:cNvPr>
          <p:cNvSpPr txBox="1">
            <a:spLocks noChangeArrowheads="1"/>
          </p:cNvSpPr>
          <p:nvPr/>
        </p:nvSpPr>
        <p:spPr>
          <a:xfrm>
            <a:off x="-8736" y="3717032"/>
            <a:ext cx="9144000" cy="314096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John announced: ‘Someone is coming soon who is greater than I am—so much greater that I’m not even worthy to stoop down like a slave and untie the straps of his sandals’</a:t>
            </a: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 (Mark 1:7 </a:t>
            </a:r>
            <a:r>
              <a:rPr lang="en-US" sz="3200" kern="0" dirty="0">
                <a:effectLst>
                  <a:glow rad="127000">
                    <a:schemeClr val="tx1"/>
                  </a:glow>
                </a:effectLst>
                <a:latin typeface="Arial" charset="0"/>
                <a:ea typeface="ＭＳ Ｐゴシック" charset="0"/>
                <a:cs typeface="ＭＳ Ｐゴシック" charset="0"/>
              </a:rPr>
              <a:t>NLT</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201ED838-AF1D-8444-AD13-E5C1D8454B72}"/>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I baptize you with water, but he will baptize you with the Holy Spirit!</a:t>
            </a: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 </a:t>
            </a:r>
            <a:br>
              <a:rPr lang="en-US" sz="3600" kern="0" dirty="0">
                <a:effectLst>
                  <a:glow rad="127000">
                    <a:schemeClr val="tx1"/>
                  </a:glow>
                </a:effectLst>
                <a:latin typeface="Arial" charset="0"/>
                <a:ea typeface="ＭＳ Ｐゴシック" charset="0"/>
                <a:cs typeface="ＭＳ Ｐゴシック" charset="0"/>
              </a:rPr>
            </a:br>
            <a:r>
              <a:rPr lang="en-US" sz="3600" kern="0" dirty="0">
                <a:effectLst>
                  <a:glow rad="127000">
                    <a:schemeClr val="tx1"/>
                  </a:glow>
                </a:effectLst>
                <a:latin typeface="Arial" charset="0"/>
                <a:ea typeface="ＭＳ Ｐゴシック" charset="0"/>
                <a:cs typeface="ＭＳ Ｐゴシック" charset="0"/>
              </a:rPr>
              <a:t>(Mark 1:8 </a:t>
            </a:r>
            <a:r>
              <a:rPr lang="en-US" sz="3200" kern="0" dirty="0">
                <a:effectLst>
                  <a:glow rad="127000">
                    <a:schemeClr val="tx1"/>
                  </a:glow>
                </a:effectLst>
                <a:latin typeface="Arial" charset="0"/>
                <a:ea typeface="ＭＳ Ｐゴシック" charset="0"/>
                <a:cs typeface="ＭＳ Ｐゴシック" charset="0"/>
              </a:rPr>
              <a:t>NLT</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 = Follower</a:t>
            </a: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52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7D2D9B4-CA30-D14E-B52B-BF7F72BE05BE}"/>
              </a:ext>
            </a:extLst>
          </p:cNvPr>
          <p:cNvSpPr txBox="1">
            <a:spLocks noChangeArrowheads="1"/>
          </p:cNvSpPr>
          <p:nvPr/>
        </p:nvSpPr>
        <p:spPr>
          <a:xfrm>
            <a:off x="-8736" y="4797152"/>
            <a:ext cx="9144000" cy="20608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And a voice from heaven said, </a:t>
            </a:r>
            <a:br>
              <a:rPr lang="en-US" sz="3600" kern="0" dirty="0">
                <a:effectLst>
                  <a:glow rad="127000">
                    <a:schemeClr val="tx1"/>
                  </a:glow>
                </a:effectLst>
                <a:latin typeface="Arial" charset="0"/>
                <a:ea typeface="ＭＳ Ｐゴシック" charset="0"/>
                <a:cs typeface="ＭＳ Ｐゴシック" charset="0"/>
              </a:rPr>
            </a:br>
            <a:r>
              <a:rPr lang="en-US" sz="3600" kern="0" dirty="0">
                <a:effectLst>
                  <a:glow rad="127000">
                    <a:schemeClr val="tx1"/>
                  </a:glow>
                </a:effectLst>
                <a:latin typeface="Arial" charset="0"/>
                <a:ea typeface="ＭＳ Ｐゴシック" charset="0"/>
                <a:cs typeface="ＭＳ Ｐゴシック" charset="0"/>
              </a:rPr>
              <a:t>‘You are my dearly loved Son, and you bring me great joy’</a:t>
            </a:r>
            <a:r>
              <a:rPr lang="ru-RU" sz="3600" kern="0" dirty="0">
                <a:effectLst>
                  <a:glow rad="127000">
                    <a:schemeClr val="tx1"/>
                  </a:glow>
                </a:effectLst>
                <a:latin typeface="Arial" charset="0"/>
                <a:ea typeface="ＭＳ Ｐゴシック" charset="0"/>
                <a:cs typeface="ＭＳ Ｐゴシック" charset="0"/>
              </a:rPr>
              <a:t>”</a:t>
            </a:r>
            <a:r>
              <a:rPr lang="en-US" sz="3600" kern="0" dirty="0">
                <a:effectLst>
                  <a:glow rad="127000">
                    <a:schemeClr val="tx1"/>
                  </a:glow>
                </a:effectLst>
                <a:latin typeface="Arial" charset="0"/>
                <a:ea typeface="ＭＳ Ｐゴシック" charset="0"/>
                <a:cs typeface="ＭＳ Ｐゴシック" charset="0"/>
              </a:rPr>
              <a:t> (Mark 1:11 </a:t>
            </a:r>
            <a:r>
              <a:rPr lang="en-US" sz="3200" kern="0" dirty="0">
                <a:effectLst>
                  <a:glow rad="127000">
                    <a:schemeClr val="tx1"/>
                  </a:glow>
                </a:effectLst>
                <a:latin typeface="Arial" charset="0"/>
                <a:ea typeface="ＭＳ Ｐゴシック" charset="0"/>
                <a:cs typeface="ＭＳ Ｐゴシック" charset="0"/>
              </a:rPr>
              <a:t>NLT</a:t>
            </a:r>
            <a:r>
              <a:rPr lang="en-US" sz="36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81718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dirty="0">
                <a:solidFill>
                  <a:srgbClr val="000000"/>
                </a:solidFill>
                <a:latin typeface="Arial"/>
                <a:ea typeface="Times New Roman"/>
                <a:cs typeface="Arial"/>
                <a:sym typeface="Times New Roman"/>
              </a:rPr>
              <a:t>Due to the </a:t>
            </a:r>
            <a:r>
              <a:rPr sz="1300" kern="0" dirty="0" err="1">
                <a:solidFill>
                  <a:srgbClr val="000000"/>
                </a:solidFill>
                <a:latin typeface="Arial"/>
                <a:ea typeface="Times New Roman"/>
                <a:cs typeface="Arial"/>
                <a:sym typeface="Times New Roman"/>
              </a:rPr>
              <a:t>Lumo</a:t>
            </a:r>
            <a:r>
              <a:rPr sz="1300" kern="0" dirty="0">
                <a:solidFill>
                  <a:srgbClr val="000000"/>
                </a:solidFill>
                <a:latin typeface="Arial"/>
                <a:ea typeface="Times New Roman"/>
                <a:cs typeface="Arial"/>
                <a:sym typeface="Times New Roman"/>
              </a:rPr>
              <a:t> </a:t>
            </a:r>
            <a:r>
              <a:rPr lang="en-US" sz="1300" kern="0" dirty="0">
                <a:solidFill>
                  <a:srgbClr val="000000"/>
                </a:solidFill>
                <a:latin typeface="Arial"/>
                <a:ea typeface="Times New Roman"/>
                <a:cs typeface="Arial"/>
                <a:sym typeface="Times New Roman"/>
              </a:rPr>
              <a:t>Project producing its own publishing material we regret to inform you that we cannot license our photos to other clients outside </a:t>
            </a:r>
            <a:r>
              <a:rPr lang="en-US" sz="1300" kern="0" dirty="0">
                <a:solidFill>
                  <a:srgbClr val="000000"/>
                </a:solidFill>
                <a:latin typeface="Arial"/>
                <a:cs typeface="Arial"/>
                <a:sym typeface="Times New Roman"/>
              </a:rPr>
              <a:t>of </a:t>
            </a:r>
            <a:r>
              <a:rPr sz="1300" kern="0" dirty="0">
                <a:solidFill>
                  <a:srgbClr val="000000"/>
                </a:solidFill>
                <a:latin typeface="Arial"/>
                <a:cs typeface="Arial"/>
                <a:sym typeface="Times New Roman"/>
              </a:rPr>
              <a:t>freebibleimages.org</a:t>
            </a:r>
            <a:r>
              <a:rPr lang="en-US" sz="1300" kern="0" dirty="0">
                <a:solidFill>
                  <a:srgbClr val="000000"/>
                </a:solidFill>
                <a:latin typeface="Arial"/>
                <a:cs typeface="Arial"/>
                <a:sym typeface="Times New Roman"/>
              </a:rPr>
              <a:t>.</a:t>
            </a:r>
            <a:endParaRPr sz="1300" kern="0" dirty="0">
              <a:solidFill>
                <a:srgbClr val="000000"/>
              </a:solidFill>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dirty="0">
                <a:solidFill>
                  <a:srgbClr val="000000"/>
                </a:solidFill>
                <a:latin typeface="Arial"/>
                <a:ea typeface="Times New Roman"/>
                <a:cs typeface="Arial"/>
                <a:sym typeface="Times New Roman"/>
              </a:rPr>
              <a:t>These images are not licensed for reuse in video, </a:t>
            </a:r>
            <a:r>
              <a:rPr sz="1300" kern="0" dirty="0" err="1">
                <a:solidFill>
                  <a:srgbClr val="000000"/>
                </a:solidFill>
                <a:latin typeface="Arial"/>
                <a:ea typeface="Times New Roman"/>
                <a:cs typeface="Arial"/>
                <a:sym typeface="Times New Roman"/>
              </a:rPr>
              <a:t>epublishing</a:t>
            </a:r>
            <a:r>
              <a:rPr lang="en-US" sz="1300" kern="0" dirty="0">
                <a:solidFill>
                  <a:srgbClr val="000000"/>
                </a:solidFill>
                <a:latin typeface="Arial"/>
                <a:ea typeface="Times New Roman"/>
                <a:cs typeface="Arial"/>
                <a:sym typeface="Times New Roman"/>
              </a:rPr>
              <a:t> or other media. Downloaded pictures and files cannot be redistributed through any other website than </a:t>
            </a:r>
            <a:r>
              <a:rPr lang="en-SG" sz="1300" kern="0" dirty="0" err="1">
                <a:solidFill>
                  <a:srgbClr val="000000"/>
                </a:solidFill>
                <a:latin typeface="Arial"/>
                <a:cs typeface="Arial"/>
                <a:sym typeface="Times New Roman"/>
              </a:rPr>
              <a:t>freebibleimages.org</a:t>
            </a:r>
            <a:r>
              <a:rPr lang="en-SG" sz="1300" kern="0" dirty="0">
                <a:solidFill>
                  <a:srgbClr val="000000"/>
                </a:solidFill>
                <a:latin typeface="Arial"/>
                <a:cs typeface="Arial"/>
                <a:sym typeface="Times New Roman"/>
              </a:rPr>
              <a:t>.</a:t>
            </a:r>
            <a:r>
              <a:rPr lang="en-US" sz="1300" kern="0" dirty="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dirty="0">
              <a:solidFill>
                <a:srgbClr val="000000"/>
              </a:solidFill>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dirty="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lang="en-US" sz="1300" kern="0" dirty="0" err="1">
                <a:solidFill>
                  <a:srgbClr val="000000"/>
                </a:solidFill>
                <a:latin typeface="Arial"/>
                <a:ea typeface="Times New Roman"/>
                <a:cs typeface="Arial"/>
                <a:sym typeface="Times New Roman"/>
              </a:rPr>
              <a:t>www.LumoProject.org</a:t>
            </a:r>
            <a:r>
              <a:rPr lang="en-US" sz="1300" kern="0" dirty="0">
                <a:solidFill>
                  <a:srgbClr val="000000"/>
                </a:solidFill>
                <a:latin typeface="Arial"/>
                <a:ea typeface="Times New Roman"/>
                <a:cs typeface="Arial"/>
                <a:sym typeface="Times New Roman"/>
              </a:rPr>
              <a:t>.</a:t>
            </a:r>
            <a:endParaRPr lang="en-US" sz="1300" u="sng" kern="0" dirty="0">
              <a:solidFill>
                <a:srgbClr val="0000FF"/>
              </a:solidFill>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dirty="0">
                <a:solidFill>
                  <a:srgbClr val="000000"/>
                </a:solidFill>
                <a:latin typeface="Arial"/>
                <a:ea typeface="Times New Roman"/>
                <a:cs typeface="Arial"/>
                <a:sym typeface="Times New Roman"/>
              </a:rPr>
              <a:t>THE</a:t>
            </a:r>
            <a:br>
              <a:rPr lang="en-US" sz="1000" kern="0" dirty="0">
                <a:solidFill>
                  <a:srgbClr val="000000"/>
                </a:solidFill>
                <a:latin typeface="Arial"/>
                <a:ea typeface="Times New Roman"/>
                <a:cs typeface="Arial"/>
                <a:sym typeface="Times New Roman"/>
              </a:rPr>
            </a:br>
            <a:r>
              <a:rPr lang="en-US" sz="1000" kern="0" dirty="0">
                <a:solidFill>
                  <a:srgbClr val="000000"/>
                </a:solidFill>
                <a:latin typeface="Arial"/>
                <a:ea typeface="Times New Roman"/>
                <a:cs typeface="Arial"/>
                <a:sym typeface="Times New Roman"/>
              </a:rPr>
              <a:t> </a:t>
            </a:r>
            <a:r>
              <a:rPr lang="en-US" sz="1100" b="1" kern="0" dirty="0">
                <a:solidFill>
                  <a:srgbClr val="000000"/>
                </a:solidFill>
                <a:latin typeface="Arial"/>
                <a:ea typeface="Times New Roman"/>
                <a:cs typeface="Arial"/>
                <a:sym typeface="Times New Roman"/>
              </a:rPr>
              <a:t>GOSPEL</a:t>
            </a:r>
            <a:r>
              <a:rPr lang="en-US" sz="1100" kern="0" dirty="0">
                <a:solidFill>
                  <a:srgbClr val="000000"/>
                </a:solidFill>
                <a:latin typeface="Arial"/>
                <a:ea typeface="Times New Roman"/>
                <a:cs typeface="Arial"/>
                <a:sym typeface="Times New Roman"/>
              </a:rPr>
              <a:t> </a:t>
            </a:r>
            <a:br>
              <a:rPr lang="en-US" sz="1000" kern="0" dirty="0">
                <a:solidFill>
                  <a:srgbClr val="000000"/>
                </a:solidFill>
                <a:latin typeface="Arial"/>
                <a:ea typeface="Times New Roman"/>
                <a:cs typeface="Arial"/>
                <a:sym typeface="Times New Roman"/>
              </a:rPr>
            </a:br>
            <a:r>
              <a:rPr lang="en-US" sz="800" kern="0" dirty="0">
                <a:solidFill>
                  <a:srgbClr val="000000"/>
                </a:solidFill>
                <a:latin typeface="Arial"/>
                <a:ea typeface="Times New Roman"/>
                <a:cs typeface="Arial"/>
                <a:sym typeface="Times New Roman"/>
              </a:rPr>
              <a:t>——OF——</a:t>
            </a:r>
            <a:r>
              <a:rPr lang="en-US" sz="1000" kern="0" dirty="0">
                <a:solidFill>
                  <a:srgbClr val="000000"/>
                </a:solidFill>
                <a:latin typeface="Arial"/>
                <a:ea typeface="Times New Roman"/>
                <a:cs typeface="Arial"/>
                <a:sym typeface="Times New Roman"/>
              </a:rPr>
              <a:t> </a:t>
            </a:r>
            <a:r>
              <a:rPr lang="en-US" sz="1100" b="1" kern="0" dirty="0">
                <a:solidFill>
                  <a:srgbClr val="000000"/>
                </a:solidFill>
                <a:latin typeface="Arial"/>
                <a:ea typeface="Times New Roman"/>
                <a:cs typeface="Arial"/>
                <a:sym typeface="Times New Roman"/>
              </a:rPr>
              <a:t>LUKE</a:t>
            </a:r>
            <a:endParaRPr sz="1000" b="1" kern="0" dirty="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The Spirit then compelled Jesus to go into the wilderness,  </a:t>
            </a:r>
            <a:br>
              <a:rPr lang="en-US" sz="3600" b="1" kern="0" dirty="0">
                <a:solidFill>
                  <a:srgbClr val="FFFFFF"/>
                </a:solidFill>
                <a:effectLst>
                  <a:glow rad="127000">
                    <a:srgbClr val="000000"/>
                  </a:glow>
                </a:effectLst>
                <a:latin typeface="Arial" charset="0"/>
                <a:ea typeface="ＭＳ Ｐゴシック" charset="0"/>
                <a:cs typeface="ＭＳ Ｐゴシック" charset="0"/>
              </a:rPr>
            </a:br>
            <a:r>
              <a:rPr lang="en-US" sz="3600" b="1" kern="0" baseline="30000" dirty="0">
                <a:solidFill>
                  <a:srgbClr val="FFFFFF"/>
                </a:solidFill>
                <a:effectLst>
                  <a:glow rad="127000">
                    <a:srgbClr val="000000"/>
                  </a:glow>
                </a:effectLst>
                <a:latin typeface="Arial" charset="0"/>
                <a:ea typeface="ＭＳ Ｐゴシック" charset="0"/>
                <a:cs typeface="ＭＳ Ｐゴシック" charset="0"/>
              </a:rPr>
              <a:t>13</a:t>
            </a:r>
            <a:r>
              <a:rPr lang="en-US" sz="3600" b="1" kern="0" dirty="0">
                <a:solidFill>
                  <a:srgbClr val="FFFFFF"/>
                </a:solidFill>
                <a:effectLst>
                  <a:glow rad="127000">
                    <a:srgbClr val="000000"/>
                  </a:glow>
                </a:effectLst>
                <a:latin typeface="Arial" charset="0"/>
                <a:ea typeface="ＭＳ Ｐゴシック" charset="0"/>
                <a:cs typeface="ＭＳ Ｐゴシック" charset="0"/>
              </a:rPr>
              <a:t>where he was tempted by Satan for forty days. He was out among the wild animals, and angels took care of him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1:12-13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99076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547568"/>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Jesus is the main attraction, so we’re not big on our own authority here.</a:t>
            </a:r>
          </a:p>
        </p:txBody>
      </p:sp>
    </p:spTree>
    <p:extLst>
      <p:ext uri="{BB962C8B-B14F-4D97-AF65-F5344CB8AC3E}">
        <p14:creationId xmlns:p14="http://schemas.microsoft.com/office/powerpoint/2010/main" val="29246927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en-US">
                <a:latin typeface="Arial" charset="0"/>
                <a:ea typeface="ＭＳ Ｐゴシック" charset="0"/>
                <a:cs typeface="ＭＳ Ｐゴシック" charset="0"/>
              </a:rPr>
              <a:t>The Paradox of Authority and Servanthood in Mark</a:t>
            </a:r>
          </a:p>
        </p:txBody>
      </p:sp>
      <p:graphicFrame>
        <p:nvGraphicFramePr>
          <p:cNvPr id="2" name="Table 1"/>
          <p:cNvGraphicFramePr>
            <a:graphicFrameLocks noGrp="1"/>
          </p:cNvGraphicFramePr>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dirty="0">
                        <a:solidFill>
                          <a:srgbClr val="FFFFFF"/>
                        </a:solidFill>
                      </a:endParaRPr>
                    </a:p>
                  </a:txBody>
                  <a:tcPr marL="91439" marR="91439" marT="45710" marB="45710">
                    <a:solidFill>
                      <a:srgbClr val="000000"/>
                    </a:solidFill>
                  </a:tcPr>
                </a:tc>
                <a:tc>
                  <a:txBody>
                    <a:bodyPr/>
                    <a:lstStyle/>
                    <a:p>
                      <a:r>
                        <a:rPr lang="en-US" sz="1600" b="1" dirty="0">
                          <a:solidFill>
                            <a:srgbClr val="FFFFFF"/>
                          </a:solidFill>
                        </a:rPr>
                        <a:t>Authority</a:t>
                      </a:r>
                    </a:p>
                  </a:txBody>
                  <a:tcPr marL="91439" marR="91439" marT="45710" marB="45710">
                    <a:solidFill>
                      <a:srgbClr val="000000"/>
                    </a:solidFill>
                  </a:tcPr>
                </a:tc>
                <a:tc>
                  <a:txBody>
                    <a:bodyPr/>
                    <a:lstStyle/>
                    <a:p>
                      <a:r>
                        <a:rPr lang="en-US" sz="1600" b="1" dirty="0">
                          <a:solidFill>
                            <a:srgbClr val="FFFFFF"/>
                          </a:solidFill>
                        </a:rPr>
                        <a:t>Servanthood</a:t>
                      </a: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r>
                        <a:rPr lang="en-US" sz="1600" b="1" dirty="0">
                          <a:solidFill>
                            <a:srgbClr val="000000"/>
                          </a:solidFill>
                        </a:rPr>
                        <a:t>Themes</a:t>
                      </a:r>
                    </a:p>
                  </a:txBody>
                  <a:tcPr marL="91439" marR="91439" marT="45710" marB="45710"/>
                </a:tc>
                <a:tc>
                  <a:txBody>
                    <a:bodyPr/>
                    <a:lstStyle/>
                    <a:p>
                      <a:r>
                        <a:rPr lang="en-US" sz="1600" b="1" dirty="0">
                          <a:solidFill>
                            <a:srgbClr val="000000"/>
                          </a:solidFill>
                        </a:rPr>
                        <a:t>Christ</a:t>
                      </a:r>
                      <a:r>
                        <a:rPr lang="uk-UA" sz="1600" b="1" dirty="0">
                          <a:solidFill>
                            <a:srgbClr val="000000"/>
                          </a:solidFill>
                        </a:rPr>
                        <a:t>'</a:t>
                      </a:r>
                      <a:r>
                        <a:rPr lang="en-US" sz="1600" b="1" dirty="0">
                          <a:solidFill>
                            <a:srgbClr val="000000"/>
                          </a:solidFill>
                        </a:rPr>
                        <a:t>s Leadership</a:t>
                      </a:r>
                    </a:p>
                  </a:txBody>
                  <a:tcPr marL="91439" marR="91439" marT="45710" marB="45710"/>
                </a:tc>
                <a:tc>
                  <a:txBody>
                    <a:bodyPr/>
                    <a:lstStyle/>
                    <a:p>
                      <a:r>
                        <a:rPr lang="en-US" sz="1600" b="1" dirty="0">
                          <a:solidFill>
                            <a:srgbClr val="000000"/>
                          </a:solidFill>
                        </a:rPr>
                        <a:t>Discipleship</a:t>
                      </a:r>
                    </a:p>
                  </a:txBody>
                  <a:tcPr marL="91439" marR="91439" marT="45710" marB="45710"/>
                </a:tc>
                <a:extLst>
                  <a:ext uri="{0D108BD9-81ED-4DB2-BD59-A6C34878D82A}">
                    <a16:rowId xmlns:a16="http://schemas.microsoft.com/office/drawing/2014/main" val="10001"/>
                  </a:ext>
                </a:extLst>
              </a:tr>
              <a:tr h="584419">
                <a:tc>
                  <a:txBody>
                    <a:bodyPr/>
                    <a:lstStyle/>
                    <a:p>
                      <a:r>
                        <a:rPr lang="en-US" sz="1600" b="1" dirty="0">
                          <a:solidFill>
                            <a:srgbClr val="000000"/>
                          </a:solidFill>
                        </a:rPr>
                        <a:t>Strategy</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Gentiles</a:t>
                      </a:r>
                      <a:r>
                        <a:rPr lang="en-US" sz="1600" b="1" baseline="0" dirty="0">
                          <a:solidFill>
                            <a:srgbClr val="000000"/>
                          </a:solidFill>
                        </a:rPr>
                        <a:t> lord it over others </a:t>
                      </a:r>
                      <a:r>
                        <a:rPr lang="en-US" sz="1600" b="1" dirty="0">
                          <a:solidFill>
                            <a:srgbClr val="000000"/>
                          </a:solidFill>
                        </a:rPr>
                        <a:t>(10:42)</a:t>
                      </a:r>
                    </a:p>
                  </a:txBody>
                  <a:tcPr marL="91439" marR="91439"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Disciples serve (10:43)</a:t>
                      </a:r>
                    </a:p>
                  </a:txBody>
                  <a:tcPr marL="91439" marR="91439" marT="45710" marB="45710"/>
                </a:tc>
                <a:extLst>
                  <a:ext uri="{0D108BD9-81ED-4DB2-BD59-A6C34878D82A}">
                    <a16:rowId xmlns:a16="http://schemas.microsoft.com/office/drawing/2014/main" val="10002"/>
                  </a:ext>
                </a:extLst>
              </a:tr>
              <a:tr h="370755">
                <a:tc>
                  <a:txBody>
                    <a:bodyPr/>
                    <a:lstStyle/>
                    <a:p>
                      <a:r>
                        <a:rPr lang="en-US" sz="1600" b="1" dirty="0">
                          <a:solidFill>
                            <a:srgbClr val="000000"/>
                          </a:solidFill>
                        </a:rPr>
                        <a:t>Motivation</a:t>
                      </a:r>
                    </a:p>
                  </a:txBody>
                  <a:tcPr marL="91439" marR="91439" marT="45710" marB="45710"/>
                </a:tc>
                <a:tc>
                  <a:txBody>
                    <a:bodyPr/>
                    <a:lstStyle/>
                    <a:p>
                      <a:r>
                        <a:rPr lang="ru-RU" sz="1600" b="1" dirty="0">
                          <a:solidFill>
                            <a:srgbClr val="000000"/>
                          </a:solidFill>
                        </a:rPr>
                        <a:t>"</a:t>
                      </a:r>
                      <a:r>
                        <a:rPr lang="en-US" sz="1600" b="1" dirty="0">
                          <a:solidFill>
                            <a:srgbClr val="000000"/>
                          </a:solidFill>
                        </a:rPr>
                        <a:t>Save his life</a:t>
                      </a:r>
                      <a:r>
                        <a:rPr lang="ru-RU" sz="1600" b="1" dirty="0">
                          <a:solidFill>
                            <a:srgbClr val="000000"/>
                          </a:solidFill>
                        </a:rPr>
                        <a:t>"</a:t>
                      </a:r>
                      <a:r>
                        <a:rPr lang="en-US" sz="1600" b="1" dirty="0">
                          <a:solidFill>
                            <a:srgbClr val="000000"/>
                          </a:solidFill>
                        </a:rPr>
                        <a:t> (8:35a)</a:t>
                      </a:r>
                    </a:p>
                  </a:txBody>
                  <a:tcPr marL="91439" marR="91439" marT="45710" marB="45710"/>
                </a:tc>
                <a:tc>
                  <a:txBody>
                    <a:bodyPr/>
                    <a:lstStyle/>
                    <a:p>
                      <a:r>
                        <a:rPr lang="ru-RU" sz="1600" b="1" dirty="0">
                          <a:solidFill>
                            <a:srgbClr val="000000"/>
                          </a:solidFill>
                        </a:rPr>
                        <a:t>"</a:t>
                      </a:r>
                      <a:r>
                        <a:rPr lang="en-US" sz="1600" b="1" dirty="0">
                          <a:solidFill>
                            <a:srgbClr val="000000"/>
                          </a:solidFill>
                        </a:rPr>
                        <a:t>Lose his life</a:t>
                      </a:r>
                      <a:r>
                        <a:rPr lang="ru-RU" sz="1600" b="1" dirty="0">
                          <a:solidFill>
                            <a:srgbClr val="000000"/>
                          </a:solidFill>
                        </a:rPr>
                        <a:t>"</a:t>
                      </a:r>
                      <a:r>
                        <a:rPr lang="en-US" sz="1600" b="1" dirty="0">
                          <a:solidFill>
                            <a:srgbClr val="000000"/>
                          </a:solidFill>
                        </a:rPr>
                        <a:t> (8:35b)</a:t>
                      </a:r>
                    </a:p>
                  </a:txBody>
                  <a:tcPr marL="91439" marR="91439" marT="45710" marB="45710"/>
                </a:tc>
                <a:extLst>
                  <a:ext uri="{0D108BD9-81ED-4DB2-BD59-A6C34878D82A}">
                    <a16:rowId xmlns:a16="http://schemas.microsoft.com/office/drawing/2014/main" val="10003"/>
                  </a:ext>
                </a:extLst>
              </a:tr>
              <a:tr h="370755">
                <a:tc>
                  <a:txBody>
                    <a:bodyPr/>
                    <a:lstStyle/>
                    <a:p>
                      <a:r>
                        <a:rPr lang="en-US" sz="1600" b="1" dirty="0">
                          <a:solidFill>
                            <a:srgbClr val="000000"/>
                          </a:solidFill>
                        </a:rPr>
                        <a:t>Priority</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(9:35a; 10:31a)</a:t>
                      </a:r>
                    </a:p>
                  </a:txBody>
                  <a:tcPr marL="91439" marR="91439" marT="45710" marB="45710"/>
                </a:tc>
                <a:tc>
                  <a:txBody>
                    <a:bodyPr/>
                    <a:lstStyle/>
                    <a:p>
                      <a:r>
                        <a:rPr lang="ru-RU" sz="1600" b="1" dirty="0">
                          <a:solidFill>
                            <a:srgbClr val="000000"/>
                          </a:solidFill>
                        </a:rPr>
                        <a:t>"</a:t>
                      </a:r>
                      <a:r>
                        <a:rPr lang="en-US" sz="1600" b="1" dirty="0">
                          <a:solidFill>
                            <a:srgbClr val="000000"/>
                          </a:solidFill>
                        </a:rPr>
                        <a:t>Last</a:t>
                      </a:r>
                      <a:r>
                        <a:rPr lang="ru-RU" sz="1600" b="1" dirty="0">
                          <a:solidFill>
                            <a:srgbClr val="000000"/>
                          </a:solidFill>
                        </a:rPr>
                        <a:t>"</a:t>
                      </a:r>
                      <a:r>
                        <a:rPr lang="en-US" sz="1600" b="1" dirty="0">
                          <a:solidFill>
                            <a:srgbClr val="000000"/>
                          </a:solidFill>
                        </a:rPr>
                        <a:t> (9:35b; 10:31b)</a:t>
                      </a:r>
                    </a:p>
                  </a:txBody>
                  <a:tcPr marL="91439" marR="91439" marT="45710" marB="45710"/>
                </a:tc>
                <a:extLst>
                  <a:ext uri="{0D108BD9-81ED-4DB2-BD59-A6C34878D82A}">
                    <a16:rowId xmlns:a16="http://schemas.microsoft.com/office/drawing/2014/main" val="10004"/>
                  </a:ext>
                </a:extLst>
              </a:tr>
              <a:tr h="370755">
                <a:tc>
                  <a:txBody>
                    <a:bodyPr/>
                    <a:lstStyle/>
                    <a:p>
                      <a:r>
                        <a:rPr lang="en-US" sz="1600" b="1" dirty="0">
                          <a:solidFill>
                            <a:srgbClr val="000000"/>
                          </a:solidFill>
                        </a:rPr>
                        <a:t>Reputation</a:t>
                      </a:r>
                    </a:p>
                  </a:txBody>
                  <a:tcPr marL="91439" marR="91439" marT="45710" marB="45710"/>
                </a:tc>
                <a:tc>
                  <a:txBody>
                    <a:bodyPr/>
                    <a:lstStyle/>
                    <a:p>
                      <a:r>
                        <a:rPr lang="ru-RU" sz="1600" b="1" dirty="0">
                          <a:solidFill>
                            <a:srgbClr val="000000"/>
                          </a:solidFill>
                        </a:rPr>
                        <a:t>"</a:t>
                      </a:r>
                      <a:r>
                        <a:rPr lang="en-US" sz="1600" b="1" dirty="0">
                          <a:solidFill>
                            <a:srgbClr val="000000"/>
                          </a:solidFill>
                        </a:rPr>
                        <a:t>Great</a:t>
                      </a:r>
                      <a:r>
                        <a:rPr lang="ru-RU" sz="1600" b="1" dirty="0">
                          <a:solidFill>
                            <a:srgbClr val="000000"/>
                          </a:solidFill>
                        </a:rPr>
                        <a:t>"</a:t>
                      </a:r>
                      <a:r>
                        <a:rPr lang="en-US" sz="1600" b="1" dirty="0">
                          <a:solidFill>
                            <a:srgbClr val="000000"/>
                          </a:solidFill>
                        </a:rPr>
                        <a:t> (10:43a)</a:t>
                      </a:r>
                    </a:p>
                  </a:txBody>
                  <a:tcPr marL="91439" marR="91439" marT="45710" marB="45710"/>
                </a:tc>
                <a:tc>
                  <a:txBody>
                    <a:bodyPr/>
                    <a:lstStyle/>
                    <a:p>
                      <a:r>
                        <a:rPr lang="ru-RU" sz="1600" b="1" dirty="0">
                          <a:solidFill>
                            <a:srgbClr val="000000"/>
                          </a:solidFill>
                        </a:rPr>
                        <a:t>"</a:t>
                      </a:r>
                      <a:r>
                        <a:rPr lang="en-US" sz="1600" b="1" dirty="0">
                          <a:solidFill>
                            <a:srgbClr val="000000"/>
                          </a:solidFill>
                        </a:rPr>
                        <a:t>Servant</a:t>
                      </a:r>
                      <a:r>
                        <a:rPr lang="ru-RU" sz="1600" b="1" dirty="0">
                          <a:solidFill>
                            <a:srgbClr val="000000"/>
                          </a:solidFill>
                        </a:rPr>
                        <a:t>"</a:t>
                      </a:r>
                      <a:r>
                        <a:rPr lang="en-US" sz="1600" b="1" dirty="0">
                          <a:solidFill>
                            <a:srgbClr val="000000"/>
                          </a:solidFill>
                        </a:rPr>
                        <a:t> (10:43b)</a:t>
                      </a:r>
                    </a:p>
                  </a:txBody>
                  <a:tcPr marL="91439" marR="91439" marT="45710" marB="45710"/>
                </a:tc>
                <a:extLst>
                  <a:ext uri="{0D108BD9-81ED-4DB2-BD59-A6C34878D82A}">
                    <a16:rowId xmlns:a16="http://schemas.microsoft.com/office/drawing/2014/main" val="10005"/>
                  </a:ext>
                </a:extLst>
              </a:tr>
              <a:tr h="370755">
                <a:tc>
                  <a:txBody>
                    <a:bodyPr/>
                    <a:lstStyle/>
                    <a:p>
                      <a:r>
                        <a:rPr lang="en-US" sz="1600" b="1" dirty="0">
                          <a:solidFill>
                            <a:srgbClr val="000000"/>
                          </a:solidFill>
                        </a:rPr>
                        <a:t>Position</a:t>
                      </a:r>
                    </a:p>
                  </a:txBody>
                  <a:tcPr marL="91439" marR="91439" marT="45710" marB="45710"/>
                </a:tc>
                <a:tc>
                  <a:txBody>
                    <a:bodyPr/>
                    <a:lstStyle/>
                    <a:p>
                      <a:r>
                        <a:rPr lang="ru-RU" sz="1600" b="1" dirty="0">
                          <a:solidFill>
                            <a:srgbClr val="000000"/>
                          </a:solidFill>
                        </a:rPr>
                        <a:t>"</a:t>
                      </a:r>
                      <a:r>
                        <a:rPr lang="en-US" sz="1600" b="1" dirty="0">
                          <a:solidFill>
                            <a:srgbClr val="000000"/>
                          </a:solidFill>
                        </a:rPr>
                        <a:t>First</a:t>
                      </a:r>
                      <a:r>
                        <a:rPr lang="ru-RU" sz="1600" b="1" dirty="0">
                          <a:solidFill>
                            <a:srgbClr val="000000"/>
                          </a:solidFill>
                        </a:rPr>
                        <a:t>"</a:t>
                      </a:r>
                      <a:r>
                        <a:rPr lang="en-US" sz="1600" b="1" dirty="0">
                          <a:solidFill>
                            <a:srgbClr val="000000"/>
                          </a:solidFill>
                        </a:rPr>
                        <a:t> (10:44a)</a:t>
                      </a:r>
                    </a:p>
                  </a:txBody>
                  <a:tcPr marL="91439" marR="91439" marT="45710" marB="45710"/>
                </a:tc>
                <a:tc>
                  <a:txBody>
                    <a:bodyPr/>
                    <a:lstStyle/>
                    <a:p>
                      <a:r>
                        <a:rPr lang="ru-RU" sz="1600" b="1" dirty="0">
                          <a:solidFill>
                            <a:srgbClr val="000000"/>
                          </a:solidFill>
                        </a:rPr>
                        <a:t>"</a:t>
                      </a:r>
                      <a:r>
                        <a:rPr lang="en-US" sz="1600" b="1" dirty="0">
                          <a:solidFill>
                            <a:srgbClr val="000000"/>
                          </a:solidFill>
                        </a:rPr>
                        <a:t>Slave of all</a:t>
                      </a:r>
                      <a:r>
                        <a:rPr lang="ru-RU" sz="1600" b="1" dirty="0">
                          <a:solidFill>
                            <a:srgbClr val="000000"/>
                          </a:solidFill>
                        </a:rPr>
                        <a:t>"</a:t>
                      </a:r>
                      <a:r>
                        <a:rPr lang="en-US" sz="1600" b="1" dirty="0">
                          <a:solidFill>
                            <a:srgbClr val="000000"/>
                          </a:solidFill>
                        </a:rPr>
                        <a:t> (10:44b)</a:t>
                      </a:r>
                    </a:p>
                  </a:txBody>
                  <a:tcPr marL="91439" marR="91439" marT="45710" marB="45710"/>
                </a:tc>
                <a:extLst>
                  <a:ext uri="{0D108BD9-81ED-4DB2-BD59-A6C34878D82A}">
                    <a16:rowId xmlns:a16="http://schemas.microsoft.com/office/drawing/2014/main" val="10006"/>
                  </a:ext>
                </a:extLst>
              </a:tr>
              <a:tr h="1077418">
                <a:tc>
                  <a:txBody>
                    <a:bodyPr/>
                    <a:lstStyle/>
                    <a:p>
                      <a:r>
                        <a:rPr lang="en-US" sz="1600" b="1" dirty="0">
                          <a:solidFill>
                            <a:srgbClr val="000000"/>
                          </a:solidFill>
                        </a:rPr>
                        <a:t>Authority Examples</a:t>
                      </a:r>
                    </a:p>
                  </a:txBody>
                  <a:tcPr marL="91439" marR="91439" marT="45710" marB="45710"/>
                </a:tc>
                <a:tc>
                  <a:txBody>
                    <a:bodyPr/>
                    <a:lstStyle/>
                    <a:p>
                      <a:r>
                        <a:rPr lang="en-US" sz="1600" b="1" dirty="0">
                          <a:solidFill>
                            <a:srgbClr val="000000"/>
                          </a:solidFill>
                        </a:rPr>
                        <a:t>Authority without</a:t>
                      </a:r>
                      <a:r>
                        <a:rPr lang="en-US" sz="1600" b="1" baseline="0" dirty="0">
                          <a:solidFill>
                            <a:srgbClr val="000000"/>
                          </a:solidFill>
                        </a:rPr>
                        <a:t> Serving:</a:t>
                      </a:r>
                    </a:p>
                    <a:p>
                      <a:r>
                        <a:rPr lang="en-US" sz="1600" b="1" baseline="0" dirty="0">
                          <a:solidFill>
                            <a:srgbClr val="000000"/>
                          </a:solidFill>
                        </a:rPr>
                        <a:t>• Religious leaders</a:t>
                      </a:r>
                    </a:p>
                    <a:p>
                      <a:r>
                        <a:rPr lang="en-US" sz="1600" b="1" baseline="0" dirty="0">
                          <a:solidFill>
                            <a:srgbClr val="000000"/>
                          </a:solidFill>
                        </a:rPr>
                        <a:t>• Rich man</a:t>
                      </a:r>
                    </a:p>
                    <a:p>
                      <a:r>
                        <a:rPr lang="en-US" sz="1600" b="1" baseline="0" dirty="0">
                          <a:solidFill>
                            <a:srgbClr val="000000"/>
                          </a:solidFill>
                        </a:rPr>
                        <a:t>• Judas</a:t>
                      </a:r>
                      <a:endParaRPr lang="en-US" sz="1600" b="1" dirty="0">
                        <a:solidFill>
                          <a:srgbClr val="000000"/>
                        </a:solidFill>
                      </a:endParaRPr>
                    </a:p>
                  </a:txBody>
                  <a:tcPr marL="91439" marR="91439" marT="45710" marB="45710"/>
                </a:tc>
                <a:tc>
                  <a:txBody>
                    <a:bodyPr/>
                    <a:lstStyle/>
                    <a:p>
                      <a:r>
                        <a:rPr lang="en-US" sz="1600" b="1" baseline="0" dirty="0">
                          <a:solidFill>
                            <a:srgbClr val="000000"/>
                          </a:solidFill>
                        </a:rPr>
                        <a:t>Authority &amp; Served:</a:t>
                      </a:r>
                    </a:p>
                    <a:p>
                      <a:r>
                        <a:rPr lang="en-US" sz="1600" b="1" baseline="0" dirty="0">
                          <a:solidFill>
                            <a:srgbClr val="000000"/>
                          </a:solidFill>
                        </a:rPr>
                        <a:t>• John the Baptist</a:t>
                      </a:r>
                    </a:p>
                    <a:p>
                      <a:r>
                        <a:rPr lang="en-US" sz="1600" b="1" baseline="0" dirty="0">
                          <a:solidFill>
                            <a:srgbClr val="000000"/>
                          </a:solidFill>
                        </a:rPr>
                        <a:t>• Joseph of </a:t>
                      </a:r>
                      <a:r>
                        <a:rPr lang="en-US" sz="1600" b="1" baseline="0" dirty="0" err="1">
                          <a:solidFill>
                            <a:srgbClr val="000000"/>
                          </a:solidFill>
                        </a:rPr>
                        <a:t>Arimathea</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r>
                        <a:rPr lang="en-US" sz="1600" b="1" dirty="0">
                          <a:solidFill>
                            <a:srgbClr val="000000"/>
                          </a:solidFill>
                        </a:rPr>
                        <a:t>Servanthood</a:t>
                      </a:r>
                      <a:r>
                        <a:rPr lang="en-US" sz="1600" b="1" baseline="0" dirty="0">
                          <a:solidFill>
                            <a:srgbClr val="000000"/>
                          </a:solidFill>
                        </a:rPr>
                        <a:t> Examples</a:t>
                      </a:r>
                      <a:endParaRPr lang="en-US" sz="1600" b="1" dirty="0">
                        <a:solidFill>
                          <a:srgbClr val="000000"/>
                        </a:solidFill>
                      </a:endParaRPr>
                    </a:p>
                  </a:txBody>
                  <a:tcPr marL="91439" marR="91439" marT="45710" marB="45710"/>
                </a:tc>
                <a:tc>
                  <a:txBody>
                    <a:bodyPr/>
                    <a:lstStyle/>
                    <a:p>
                      <a:r>
                        <a:rPr lang="en-US" sz="1600" b="1" dirty="0">
                          <a:solidFill>
                            <a:srgbClr val="000000"/>
                          </a:solidFill>
                        </a:rPr>
                        <a:t>Authority</a:t>
                      </a:r>
                      <a:r>
                        <a:rPr lang="en-US" sz="1600" b="1" baseline="0" dirty="0">
                          <a:solidFill>
                            <a:srgbClr val="000000"/>
                          </a:solidFill>
                        </a:rPr>
                        <a:t> but Struggled to Serve:</a:t>
                      </a:r>
                    </a:p>
                    <a:p>
                      <a:r>
                        <a:rPr lang="en-US" sz="1600" b="1" baseline="0" dirty="0">
                          <a:solidFill>
                            <a:srgbClr val="000000"/>
                          </a:solidFill>
                        </a:rPr>
                        <a:t>• Disciples</a:t>
                      </a:r>
                      <a:endParaRPr lang="en-US" sz="1600" b="1" dirty="0">
                        <a:solidFill>
                          <a:srgbClr val="000000"/>
                        </a:solidFill>
                      </a:endParaRPr>
                    </a:p>
                  </a:txBody>
                  <a:tcPr marL="91439" marR="91439" marT="45710" marB="45710"/>
                </a:tc>
                <a:tc>
                  <a:txBody>
                    <a:bodyPr/>
                    <a:lstStyle/>
                    <a:p>
                      <a:r>
                        <a:rPr lang="en-US" sz="1600" b="1" dirty="0">
                          <a:solidFill>
                            <a:srgbClr val="000000"/>
                          </a:solidFill>
                        </a:rPr>
                        <a:t>No</a:t>
                      </a:r>
                      <a:r>
                        <a:rPr lang="en-US" sz="1600" b="1" baseline="0" dirty="0">
                          <a:solidFill>
                            <a:srgbClr val="000000"/>
                          </a:solidFill>
                        </a:rPr>
                        <a:t> Authority &amp; Served</a:t>
                      </a:r>
                    </a:p>
                    <a:p>
                      <a:r>
                        <a:rPr lang="en-US" sz="1600" b="1" baseline="0" dirty="0">
                          <a:solidFill>
                            <a:srgbClr val="000000"/>
                          </a:solidFill>
                        </a:rPr>
                        <a:t>• </a:t>
                      </a:r>
                      <a:r>
                        <a:rPr lang="en-US" sz="1600" b="1" baseline="0" dirty="0" err="1">
                          <a:solidFill>
                            <a:srgbClr val="000000"/>
                          </a:solidFill>
                        </a:rPr>
                        <a:t>Bartimaeus</a:t>
                      </a:r>
                      <a:endParaRPr lang="en-US" sz="1600" b="1" baseline="0" dirty="0">
                        <a:solidFill>
                          <a:srgbClr val="000000"/>
                        </a:solidFill>
                      </a:endParaRPr>
                    </a:p>
                    <a:p>
                      <a:r>
                        <a:rPr lang="en-US" sz="1600" b="1" baseline="0" dirty="0">
                          <a:solidFill>
                            <a:srgbClr val="000000"/>
                          </a:solidFill>
                        </a:rPr>
                        <a:t>• Woman who anointed Jesus</a:t>
                      </a:r>
                    </a:p>
                  </a:txBody>
                  <a:tcPr marL="91439" marR="91439" marT="45710" marB="45710"/>
                </a:tc>
                <a:extLst>
                  <a:ext uri="{0D108BD9-81ED-4DB2-BD59-A6C34878D82A}">
                    <a16:rowId xmlns:a16="http://schemas.microsoft.com/office/drawing/2014/main" val="10008"/>
                  </a:ext>
                </a:extLst>
              </a:tr>
              <a:tr h="584419">
                <a:tc>
                  <a:txBody>
                    <a:bodyPr/>
                    <a:lstStyle/>
                    <a:p>
                      <a:r>
                        <a:rPr lang="en-US" sz="1600" b="1" dirty="0">
                          <a:solidFill>
                            <a:srgbClr val="000000"/>
                          </a:solidFill>
                        </a:rPr>
                        <a:t>1</a:t>
                      </a:r>
                      <a:r>
                        <a:rPr lang="en-US" sz="1600" b="1" baseline="30000" dirty="0">
                          <a:solidFill>
                            <a:srgbClr val="000000"/>
                          </a:solidFill>
                        </a:rPr>
                        <a:t>st</a:t>
                      </a:r>
                      <a:r>
                        <a:rPr lang="en-US" sz="1600" b="1" dirty="0">
                          <a:solidFill>
                            <a:srgbClr val="000000"/>
                          </a:solidFill>
                        </a:rPr>
                        <a:t> Section</a:t>
                      </a:r>
                    </a:p>
                    <a:p>
                      <a:r>
                        <a:rPr lang="en-US" sz="1600" b="1" dirty="0">
                          <a:solidFill>
                            <a:srgbClr val="000000"/>
                          </a:solidFill>
                        </a:rPr>
                        <a:t>(1:1–8:26)</a:t>
                      </a:r>
                    </a:p>
                  </a:txBody>
                  <a:tcPr marL="91439" marR="91439" marT="45710" marB="45710"/>
                </a:tc>
                <a:tc>
                  <a:txBody>
                    <a:bodyPr/>
                    <a:lstStyle/>
                    <a:p>
                      <a:r>
                        <a:rPr lang="en-US" sz="1600" b="1" dirty="0">
                          <a:solidFill>
                            <a:srgbClr val="000000"/>
                          </a:solidFill>
                        </a:rPr>
                        <a:t>Authority of Christ</a:t>
                      </a:r>
                    </a:p>
                  </a:txBody>
                  <a:tcPr marL="91439" marR="91439" marT="45710" marB="45710"/>
                </a:tc>
                <a:tc>
                  <a:txBody>
                    <a:bodyPr/>
                    <a:lstStyle/>
                    <a:p>
                      <a:endParaRPr lang="en-US" sz="1600" b="1">
                        <a:solidFill>
                          <a:srgbClr val="000000"/>
                        </a:solidFill>
                      </a:endParaRPr>
                    </a:p>
                  </a:txBody>
                  <a:tcPr marL="91439" marR="91439" marT="45710" marB="45710"/>
                </a:tc>
                <a:extLst>
                  <a:ext uri="{0D108BD9-81ED-4DB2-BD59-A6C34878D82A}">
                    <a16:rowId xmlns:a16="http://schemas.microsoft.com/office/drawing/2014/main" val="10009"/>
                  </a:ext>
                </a:extLst>
              </a:tr>
              <a:tr h="830918">
                <a:tc>
                  <a:txBody>
                    <a:bodyPr/>
                    <a:lstStyle/>
                    <a:p>
                      <a:r>
                        <a:rPr lang="en-US" sz="1600" b="1" dirty="0">
                          <a:solidFill>
                            <a:srgbClr val="000000"/>
                          </a:solidFill>
                        </a:rPr>
                        <a:t>2</a:t>
                      </a:r>
                      <a:r>
                        <a:rPr lang="en-US" sz="1600" b="1" baseline="30000" dirty="0">
                          <a:solidFill>
                            <a:srgbClr val="000000"/>
                          </a:solidFill>
                        </a:rPr>
                        <a:t>nd</a:t>
                      </a:r>
                      <a:r>
                        <a:rPr lang="en-US" sz="1600" b="1" dirty="0">
                          <a:solidFill>
                            <a:srgbClr val="000000"/>
                          </a:solidFill>
                        </a:rPr>
                        <a:t> Section</a:t>
                      </a:r>
                      <a:br>
                        <a:rPr lang="en-US" sz="1600" b="1" dirty="0">
                          <a:solidFill>
                            <a:srgbClr val="000000"/>
                          </a:solidFill>
                        </a:rPr>
                      </a:br>
                      <a:r>
                        <a:rPr lang="en-US" sz="1600" b="1" dirty="0">
                          <a:solidFill>
                            <a:srgbClr val="000000"/>
                          </a:solidFill>
                        </a:rPr>
                        <a:t>(8:27–10:52)</a:t>
                      </a:r>
                    </a:p>
                  </a:txBody>
                  <a:tcPr marL="91439" marR="91439" marT="45710" marB="45710"/>
                </a:tc>
                <a:tc>
                  <a:txBody>
                    <a:bodyPr/>
                    <a:lstStyle/>
                    <a:p>
                      <a:pPr algn="r"/>
                      <a:r>
                        <a:rPr lang="en-US" sz="1600" b="1" dirty="0">
                          <a:solidFill>
                            <a:srgbClr val="000000"/>
                          </a:solidFill>
                        </a:rPr>
                        <a:t>Authority-</a:t>
                      </a:r>
                      <a:br>
                        <a:rPr lang="en-US" sz="1600" b="1" dirty="0">
                          <a:solidFill>
                            <a:srgbClr val="000000"/>
                          </a:solidFill>
                        </a:rPr>
                      </a:br>
                      <a:r>
                        <a:rPr lang="en-US" sz="1600" b="1" dirty="0">
                          <a:solidFill>
                            <a:srgbClr val="000000"/>
                          </a:solidFill>
                        </a:rPr>
                        <a:t>Servanthood </a:t>
                      </a:r>
                      <a:br>
                        <a:rPr lang="en-US" sz="1600" b="1" dirty="0">
                          <a:solidFill>
                            <a:srgbClr val="000000"/>
                          </a:solidFill>
                        </a:rPr>
                      </a:br>
                      <a:r>
                        <a:rPr lang="en-US" sz="1600" b="1" dirty="0">
                          <a:solidFill>
                            <a:srgbClr val="000000"/>
                          </a:solidFill>
                        </a:rPr>
                        <a:t>Tension</a:t>
                      </a:r>
                    </a:p>
                  </a:txBody>
                  <a:tcPr marL="91439" marR="91439" marT="45710" marB="45710"/>
                </a:tc>
                <a:tc>
                  <a:txBody>
                    <a:bodyPr/>
                    <a:lstStyle/>
                    <a:p>
                      <a:endParaRPr lang="en-US" sz="1600" b="1" dirty="0">
                        <a:solidFill>
                          <a:srgbClr val="000000"/>
                        </a:solidFill>
                      </a:endParaRPr>
                    </a:p>
                  </a:txBody>
                  <a:tcPr marL="91439" marR="91439" marT="45710" marB="45710"/>
                </a:tc>
                <a:extLst>
                  <a:ext uri="{0D108BD9-81ED-4DB2-BD59-A6C34878D82A}">
                    <a16:rowId xmlns:a16="http://schemas.microsoft.com/office/drawing/2014/main" val="10010"/>
                  </a:ext>
                </a:extLst>
              </a:tr>
              <a:tr h="584419">
                <a:tc>
                  <a:txBody>
                    <a:bodyPr/>
                    <a:lstStyle/>
                    <a:p>
                      <a:r>
                        <a:rPr lang="en-US" sz="1600" b="1" dirty="0">
                          <a:solidFill>
                            <a:srgbClr val="000000"/>
                          </a:solidFill>
                        </a:rPr>
                        <a:t>3</a:t>
                      </a:r>
                      <a:r>
                        <a:rPr lang="en-US" sz="1600" b="1" baseline="30000" dirty="0">
                          <a:solidFill>
                            <a:srgbClr val="000000"/>
                          </a:solidFill>
                        </a:rPr>
                        <a:t>rd</a:t>
                      </a:r>
                      <a:r>
                        <a:rPr lang="en-US" sz="1600" b="1" dirty="0">
                          <a:solidFill>
                            <a:srgbClr val="000000"/>
                          </a:solidFill>
                        </a:rPr>
                        <a:t> Section</a:t>
                      </a:r>
                      <a:br>
                        <a:rPr lang="en-US" sz="1600" b="1" dirty="0">
                          <a:solidFill>
                            <a:srgbClr val="000000"/>
                          </a:solidFill>
                        </a:rPr>
                      </a:br>
                      <a:r>
                        <a:rPr lang="en-US" sz="1600" b="1" dirty="0">
                          <a:solidFill>
                            <a:srgbClr val="000000"/>
                          </a:solidFill>
                        </a:rPr>
                        <a:t>(11–16)</a:t>
                      </a:r>
                    </a:p>
                  </a:txBody>
                  <a:tcPr marL="91439" marR="91439" marT="45710" marB="45710"/>
                </a:tc>
                <a:tc>
                  <a:txBody>
                    <a:bodyPr/>
                    <a:lstStyle/>
                    <a:p>
                      <a:pPr algn="r"/>
                      <a:endParaRPr lang="en-US" sz="1600" b="1" dirty="0">
                        <a:solidFill>
                          <a:srgbClr val="000000"/>
                        </a:solidFill>
                      </a:endParaRPr>
                    </a:p>
                  </a:txBody>
                  <a:tcPr marL="91439" marR="91439" marT="45710" marB="45710"/>
                </a:tc>
                <a:tc>
                  <a:txBody>
                    <a:bodyPr/>
                    <a:lstStyle/>
                    <a:p>
                      <a:r>
                        <a:rPr lang="en-US" sz="1600" b="1" dirty="0">
                          <a:solidFill>
                            <a:srgbClr val="000000"/>
                          </a:solidFill>
                        </a:rPr>
                        <a:t>Servanthood</a:t>
                      </a:r>
                      <a:r>
                        <a:rPr lang="en-US" sz="1600" b="1" baseline="0" dirty="0">
                          <a:solidFill>
                            <a:srgbClr val="000000"/>
                          </a:solidFill>
                        </a:rPr>
                        <a:t> of Christ</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1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Summary of Narry F. Santos,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Bibliotheca Sacra</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154 (Oct.-Dec. 1997): 452-60 </a:t>
            </a:r>
          </a:p>
        </p:txBody>
      </p:sp>
    </p:spTree>
    <p:extLst>
      <p:ext uri="{BB962C8B-B14F-4D97-AF65-F5344CB8AC3E}">
        <p14:creationId xmlns:p14="http://schemas.microsoft.com/office/powerpoint/2010/main" val="121713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1471613" y="1754189"/>
            <a:ext cx="67818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Worldly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Followers serve the leader, </a:t>
            </a:r>
            <a:b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who is at the top</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3827"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382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914400" y="3430626"/>
            <a:ext cx="28956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1927" name="AutoShape 7"/>
          <p:cNvSpPr>
            <a:spLocks noChangeArrowheads="1"/>
          </p:cNvSpPr>
          <p:nvPr/>
        </p:nvSpPr>
        <p:spPr bwMode="auto">
          <a:xfrm>
            <a:off x="914400" y="3887788"/>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3831" name="Text Box 8"/>
          <p:cNvSpPr txBox="1">
            <a:spLocks noChangeArrowheads="1"/>
          </p:cNvSpPr>
          <p:nvPr/>
        </p:nvSpPr>
        <p:spPr bwMode="auto">
          <a:xfrm>
            <a:off x="1447800" y="5208626"/>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3832" name="Title 1"/>
          <p:cNvSpPr>
            <a:spLocks noGrp="1"/>
          </p:cNvSpPr>
          <p:nvPr>
            <p:ph type="title" idx="4294967295"/>
          </p:nvPr>
        </p:nvSpPr>
        <p:spPr>
          <a:xfrm>
            <a:off x="976314" y="1231900"/>
            <a:ext cx="7772400" cy="1143000"/>
          </a:xfrm>
        </p:spPr>
        <p:txBody>
          <a:bodyPr/>
          <a:lstStyle/>
          <a:p>
            <a:r>
              <a:rPr lang="en-US" sz="3600">
                <a:latin typeface="Arial" charset="0"/>
                <a:ea typeface="ＭＳ Ｐゴシック" charset="0"/>
                <a:cs typeface="ＭＳ Ｐゴシック" charset="0"/>
              </a:rPr>
              <a:t>Worldly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63588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fltVal val="0"/>
                                          </p:val>
                                        </p:tav>
                                        <p:tav tm="100000">
                                          <p:val>
                                            <p:strVal val="#ppt_w"/>
                                          </p:val>
                                        </p:tav>
                                      </p:tavLst>
                                    </p:anim>
                                    <p:anim calcmode="lin" valueType="num">
                                      <p:cBhvr>
                                        <p:cTn id="13" dur="1000" fill="hold"/>
                                        <p:tgtEl>
                                          <p:spTgt spid="81926"/>
                                        </p:tgtEl>
                                        <p:attrNameLst>
                                          <p:attrName>ppt_h</p:attrName>
                                        </p:attrNameLst>
                                      </p:cBhvr>
                                      <p:tavLst>
                                        <p:tav tm="0">
                                          <p:val>
                                            <p:fltVal val="0"/>
                                          </p:val>
                                        </p:tav>
                                        <p:tav tm="100000">
                                          <p:val>
                                            <p:strVal val="#ppt_h"/>
                                          </p:val>
                                        </p:tav>
                                      </p:tavLst>
                                    </p:anim>
                                    <p:anim calcmode="lin" valueType="num">
                                      <p:cBhvr>
                                        <p:cTn id="14"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 Box 2"/>
          <p:cNvSpPr txBox="1">
            <a:spLocks noChangeArrowheads="1"/>
          </p:cNvSpPr>
          <p:nvPr/>
        </p:nvSpPr>
        <p:spPr bwMode="auto">
          <a:xfrm>
            <a:off x="1441450" y="1773239"/>
            <a:ext cx="6553200" cy="1585774"/>
          </a:xfrm>
          <a:prstGeom prst="rect">
            <a:avLst/>
          </a:prstGeom>
          <a:solidFill>
            <a:srgbClr val="2E2E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uLnTx/>
                <a:uFillTx/>
                <a:latin typeface="Arial" charset="0"/>
                <a:ea typeface="ＭＳ Ｐゴシック" charset="0"/>
                <a:cs typeface="Arial" charset="0"/>
              </a:rPr>
              <a:t>Biblical Leadership</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leader serves the followers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5875" name="Text Box 4"/>
          <p:cNvSpPr txBox="1">
            <a:spLocks noChangeArrowheads="1"/>
          </p:cNvSpPr>
          <p:nvPr/>
        </p:nvSpPr>
        <p:spPr bwMode="auto">
          <a:xfrm>
            <a:off x="4100514" y="482600"/>
            <a:ext cx="115860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Mark</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3587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990600" y="5784888"/>
            <a:ext cx="2590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Leader</a:t>
            </a:r>
          </a:p>
        </p:txBody>
      </p:sp>
      <p:sp>
        <p:nvSpPr>
          <p:cNvPr id="82951" name="AutoShape 7"/>
          <p:cNvSpPr>
            <a:spLocks noChangeArrowheads="1"/>
          </p:cNvSpPr>
          <p:nvPr/>
        </p:nvSpPr>
        <p:spPr bwMode="auto">
          <a:xfrm flipV="1">
            <a:off x="914400" y="3727450"/>
            <a:ext cx="2819400" cy="2133600"/>
          </a:xfrm>
          <a:prstGeom prst="triangle">
            <a:avLst>
              <a:gd name="adj" fmla="val 50000"/>
            </a:avLst>
          </a:prstGeom>
          <a:solidFill>
            <a:srgbClr val="000000"/>
          </a:solidFill>
          <a:ln w="9525">
            <a:solidFill>
              <a:schemeClr val="tx1"/>
            </a:solidFill>
            <a:miter lim="800000"/>
            <a:headEnd/>
            <a:tailEnd/>
          </a:ln>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8383AD"/>
              </a:solidFill>
              <a:effectLst/>
              <a:uLnTx/>
              <a:uFillTx/>
              <a:latin typeface="Arial" charset="0"/>
              <a:ea typeface="ＭＳ Ｐゴシック" charset="0"/>
              <a:cs typeface="Arial" charset="0"/>
            </a:endParaRPr>
          </a:p>
        </p:txBody>
      </p:sp>
      <p:sp>
        <p:nvSpPr>
          <p:cNvPr id="335879" name="Text Box 8"/>
          <p:cNvSpPr txBox="1">
            <a:spLocks noChangeArrowheads="1"/>
          </p:cNvSpPr>
          <p:nvPr/>
        </p:nvSpPr>
        <p:spPr bwMode="auto">
          <a:xfrm>
            <a:off x="1295400" y="3879888"/>
            <a:ext cx="2089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EFED6"/>
                </a:solidFill>
                <a:effectLst/>
                <a:uLnTx/>
                <a:uFillTx/>
                <a:latin typeface="Arial" charset="0"/>
                <a:ea typeface="ＭＳ Ｐゴシック" charset="0"/>
                <a:cs typeface="Arial" charset="0"/>
              </a:rPr>
              <a:t>Followers</a:t>
            </a:r>
          </a:p>
        </p:txBody>
      </p:sp>
      <p:sp>
        <p:nvSpPr>
          <p:cNvPr id="335880" name="Title 1"/>
          <p:cNvSpPr>
            <a:spLocks noGrp="1"/>
          </p:cNvSpPr>
          <p:nvPr>
            <p:ph type="title" idx="4294967295"/>
          </p:nvPr>
        </p:nvSpPr>
        <p:spPr>
          <a:xfrm>
            <a:off x="831850" y="1173163"/>
            <a:ext cx="7772400" cy="1143000"/>
          </a:xfrm>
        </p:spPr>
        <p:txBody>
          <a:bodyPr/>
          <a:lstStyle/>
          <a:p>
            <a:r>
              <a:rPr lang="en-US" sz="3600">
                <a:latin typeface="Arial" charset="0"/>
                <a:ea typeface="ＭＳ Ｐゴシック" charset="0"/>
                <a:cs typeface="ＭＳ Ｐゴシック" charset="0"/>
              </a:rPr>
              <a:t>Biblical Leadership</a:t>
            </a:r>
          </a:p>
        </p:txBody>
      </p:sp>
      <p:sp>
        <p:nvSpPr>
          <p:cNvPr id="10" name="Text Box 3"/>
          <p:cNvSpPr txBox="1">
            <a:spLocks noChangeArrowheads="1"/>
          </p:cNvSpPr>
          <p:nvPr/>
        </p:nvSpPr>
        <p:spPr bwMode="auto">
          <a:xfrm>
            <a:off x="8382020" y="374663"/>
            <a:ext cx="69781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89a</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5722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dissolve">
                                      <p:cBhvr>
                                        <p:cTn id="7" dur="500"/>
                                        <p:tgtEl>
                                          <p:spTgt spid="82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2950"/>
                                        </p:tgtEl>
                                        <p:attrNameLst>
                                          <p:attrName>style.visibility</p:attrName>
                                        </p:attrNameLst>
                                      </p:cBhvr>
                                      <p:to>
                                        <p:strVal val="visible"/>
                                      </p:to>
                                    </p:set>
                                    <p:anim calcmode="lin" valueType="num">
                                      <p:cBhvr>
                                        <p:cTn id="12" dur="1000" fill="hold"/>
                                        <p:tgtEl>
                                          <p:spTgt spid="82950"/>
                                        </p:tgtEl>
                                        <p:attrNameLst>
                                          <p:attrName>ppt_w</p:attrName>
                                        </p:attrNameLst>
                                      </p:cBhvr>
                                      <p:tavLst>
                                        <p:tav tm="0">
                                          <p:val>
                                            <p:fltVal val="0"/>
                                          </p:val>
                                        </p:tav>
                                        <p:tav tm="100000">
                                          <p:val>
                                            <p:strVal val="#ppt_w"/>
                                          </p:val>
                                        </p:tav>
                                      </p:tavLst>
                                    </p:anim>
                                    <p:anim calcmode="lin" valueType="num">
                                      <p:cBhvr>
                                        <p:cTn id="13" dur="1000" fill="hold"/>
                                        <p:tgtEl>
                                          <p:spTgt spid="82950"/>
                                        </p:tgtEl>
                                        <p:attrNameLst>
                                          <p:attrName>ppt_h</p:attrName>
                                        </p:attrNameLst>
                                      </p:cBhvr>
                                      <p:tavLst>
                                        <p:tav tm="0">
                                          <p:val>
                                            <p:fltVal val="0"/>
                                          </p:val>
                                        </p:tav>
                                        <p:tav tm="100000">
                                          <p:val>
                                            <p:strVal val="#ppt_h"/>
                                          </p:val>
                                        </p:tav>
                                      </p:tavLst>
                                    </p:anim>
                                    <p:anim calcmode="lin" valueType="num">
                                      <p:cBhvr>
                                        <p:cTn id="14" dur="1000" fill="hold"/>
                                        <p:tgtEl>
                                          <p:spTgt spid="829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29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12" y="115926"/>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378326" y="166689"/>
            <a:ext cx="4867275" cy="63094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As a child I received instruction both in the Bible and in the Talmud. I am a Jew, but I am enthralled by the luminous figure of the Nazarene.   No one can read the Gospels without feeling the actual presence of Jesus. His personality pulsates in every word. No myth is filled with such life.</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eaLnBrk="1" hangingPunct="1"/>
            <a:endParaRPr lang="en-US" b="1" dirty="0">
              <a:solidFill>
                <a:srgbClr val="FFFFFF"/>
              </a:solidFill>
              <a:latin typeface="Arial" charset="0"/>
              <a:cs typeface="Arial" charset="0"/>
            </a:endParaRPr>
          </a:p>
          <a:p>
            <a:pPr eaLnBrk="1" hangingPunct="1"/>
            <a:r>
              <a:rPr lang="en-US" b="1" dirty="0">
                <a:solidFill>
                  <a:srgbClr val="FFFFFF"/>
                </a:solidFill>
                <a:latin typeface="Arial" charset="0"/>
                <a:cs typeface="Arial" charset="0"/>
              </a:rPr>
              <a:t>Albert Einstein</a:t>
            </a:r>
            <a:br>
              <a:rPr lang="en-US" b="1" dirty="0">
                <a:solidFill>
                  <a:srgbClr val="FFFFFF"/>
                </a:solidFill>
                <a:latin typeface="Arial" charset="0"/>
                <a:cs typeface="Arial" charset="0"/>
              </a:rPr>
            </a:br>
            <a:r>
              <a:rPr lang="en-US" sz="2000" b="1" i="1" dirty="0">
                <a:solidFill>
                  <a:srgbClr val="FFFFFF"/>
                </a:solidFill>
                <a:latin typeface="Arial" charset="0"/>
                <a:cs typeface="Arial" charset="0"/>
              </a:rPr>
              <a:t>Saturday Evening Post,</a:t>
            </a:r>
            <a:r>
              <a:rPr lang="en-US" sz="2000" b="1" dirty="0">
                <a:solidFill>
                  <a:srgbClr val="FFFFFF"/>
                </a:solidFill>
                <a:latin typeface="Arial" charset="0"/>
                <a:cs typeface="Arial" charset="0"/>
              </a:rPr>
              <a:t> Oct 26, 1929 </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85389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Deity Who Models Suffering as Servant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541560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a:defRPr/>
            </a:pPr>
            <a:r>
              <a:rPr lang="en-US" b="1" dirty="0">
                <a:solidFill>
                  <a:schemeClr val="accent5">
                    <a:lumMod val="10000"/>
                  </a:schemeClr>
                </a:solidFill>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896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u="sng" dirty="0">
                <a:solidFill>
                  <a:srgbClr val="FFFFFF"/>
                </a:solidFill>
                <a:latin typeface="Arial" charset="0"/>
                <a:cs typeface="Times New Roman" charset="0"/>
              </a:rPr>
              <a:t>Key Verse</a:t>
            </a:r>
            <a:r>
              <a:rPr lang="en-US" sz="2800" b="1" dirty="0">
                <a:solidFill>
                  <a:srgbClr val="FFFFFF"/>
                </a:solidFill>
                <a:latin typeface="Arial" charset="0"/>
                <a:cs typeface="Times New Roman" charset="0"/>
              </a:rPr>
              <a:t> </a:t>
            </a:r>
          </a:p>
          <a:p>
            <a:pPr algn="ctr" eaLnBrk="1" hangingPunct="1"/>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For even the Son of Man </a:t>
            </a:r>
          </a:p>
          <a:p>
            <a:pPr algn="ctr" eaLnBrk="1" hangingPunct="1"/>
            <a:r>
              <a:rPr lang="en-US" sz="2800" b="1" dirty="0">
                <a:solidFill>
                  <a:srgbClr val="FFFFFF"/>
                </a:solidFill>
                <a:latin typeface="Arial" charset="0"/>
                <a:cs typeface="Arial" charset="0"/>
              </a:rPr>
              <a:t>did not come to be served, </a:t>
            </a:r>
          </a:p>
          <a:p>
            <a:pPr algn="ctr" eaLnBrk="1" hangingPunct="1"/>
            <a:r>
              <a:rPr lang="en-US" sz="2800" b="1" dirty="0">
                <a:solidFill>
                  <a:srgbClr val="FFFFFF"/>
                </a:solidFill>
                <a:latin typeface="Arial" charset="0"/>
                <a:cs typeface="Arial" charset="0"/>
              </a:rPr>
              <a:t>but to serve, and to give his life</a:t>
            </a:r>
          </a:p>
          <a:p>
            <a:pPr algn="ctr" eaLnBrk="1" hangingPunct="1"/>
            <a:r>
              <a:rPr lang="en-US" sz="2800" b="1" dirty="0">
                <a:solidFill>
                  <a:srgbClr val="FFFFFF"/>
                </a:solidFill>
                <a:latin typeface="Arial" charset="0"/>
                <a:cs typeface="Arial" charset="0"/>
              </a:rPr>
              <a:t>as a ransom for many</a:t>
            </a:r>
            <a:r>
              <a:rPr lang="ru-RU" altLang="ja-JP" sz="2800" b="1" dirty="0">
                <a:solidFill>
                  <a:srgbClr val="FFFFFF"/>
                </a:solidFill>
                <a:latin typeface="Arial" charset="0"/>
                <a:cs typeface="Times New Roman" charset="0"/>
              </a:rPr>
              <a:t>"</a:t>
            </a:r>
            <a:r>
              <a:rPr lang="en-US" altLang="ja-JP" sz="2800" b="1" dirty="0">
                <a:solidFill>
                  <a:srgbClr val="FFFFFF"/>
                </a:solidFill>
                <a:latin typeface="Arial" charset="0"/>
                <a:cs typeface="Arial" charset="0"/>
              </a:rPr>
              <a:t> </a:t>
            </a:r>
          </a:p>
          <a:p>
            <a:pPr algn="ctr" eaLnBrk="1" hangingPunct="1"/>
            <a:r>
              <a:rPr lang="en-US" sz="2800" b="1" dirty="0">
                <a:solidFill>
                  <a:srgbClr val="FFFFFF"/>
                </a:solidFill>
                <a:latin typeface="Arial" charset="0"/>
                <a:cs typeface="Arial" charset="0"/>
              </a:rPr>
              <a:t>(Mark 10:45).</a:t>
            </a:r>
            <a:endParaRPr lang="en-US" sz="2800" dirty="0">
              <a:solidFill>
                <a:srgbClr val="FFFFFF"/>
              </a:solidFill>
              <a:latin typeface="Arial" charset="0"/>
              <a:cs typeface="Arial" charset="0"/>
            </a:endParaRPr>
          </a:p>
        </p:txBody>
      </p:sp>
      <p:sp>
        <p:nvSpPr>
          <p:cNvPr id="93235" name="Text Box 51"/>
          <p:cNvSpPr txBox="1">
            <a:spLocks noChangeArrowheads="1"/>
          </p:cNvSpPr>
          <p:nvPr/>
        </p:nvSpPr>
        <p:spPr bwMode="auto">
          <a:xfrm>
            <a:off x="2600325" y="3716376"/>
            <a:ext cx="112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FFFF00"/>
                </a:solidFill>
                <a:latin typeface="Arial" charset="0"/>
                <a:cs typeface="Arial" charset="0"/>
              </a:rPr>
              <a:t>serve</a:t>
            </a:r>
          </a:p>
        </p:txBody>
      </p:sp>
      <p:sp>
        <p:nvSpPr>
          <p:cNvPr id="93236" name="Text Box 52"/>
          <p:cNvSpPr txBox="1">
            <a:spLocks noChangeArrowheads="1"/>
          </p:cNvSpPr>
          <p:nvPr/>
        </p:nvSpPr>
        <p:spPr bwMode="auto">
          <a:xfrm>
            <a:off x="4880322" y="3717032"/>
            <a:ext cx="213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FFFF00"/>
                </a:solidFill>
                <a:latin typeface="Arial" charset="0"/>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algn="ctr"/>
            <a:endParaRPr lang="en-US">
              <a:solidFill>
                <a:srgbClr val="FF0000"/>
              </a:solidFill>
              <a:latin typeface="Arial"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193112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Pakistan</a:t>
            </a: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1114915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3820241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Don’t cling to your </a:t>
            </a:r>
            <a:r>
              <a:rPr lang="en-US" sz="4000" spc="-100" dirty="0">
                <a:solidFill>
                  <a:srgbClr val="C00000"/>
                </a:solidFill>
                <a:latin typeface="Helvetica Neue Black Condensed"/>
                <a:ea typeface="ＭＳ Ｐゴシック" charset="0"/>
                <a:cs typeface="Helvetica Neue Black Condensed"/>
              </a:rPr>
              <a:t>Authority</a:t>
            </a:r>
            <a:endPar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C00000"/>
                </a:solidFill>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like Jesus</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638604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The time promised by God has come at last!” he announced. “The Kingdom of God is near! Repent of your sins and believe the Good News!</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Mark 1:15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58654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Jesus called out to them, ‘Come, follow me, and I will show you how to fish for people!’ </a:t>
            </a:r>
            <a:r>
              <a:rPr lang="en-US" sz="3600" b="1" baseline="30000" dirty="0">
                <a:effectLst>
                  <a:glow rad="127000">
                    <a:schemeClr val="tx1"/>
                  </a:glow>
                </a:effectLst>
                <a:latin typeface="Arial" charset="0"/>
                <a:ea typeface="ＭＳ Ｐゴシック" charset="0"/>
                <a:cs typeface="ＭＳ Ｐゴシック" charset="0"/>
              </a:rPr>
              <a:t>18 </a:t>
            </a:r>
            <a:r>
              <a:rPr lang="en-US" sz="3600" b="1" dirty="0">
                <a:effectLst>
                  <a:glow rad="127000">
                    <a:schemeClr val="tx1"/>
                  </a:glow>
                </a:effectLst>
                <a:latin typeface="Arial" charset="0"/>
                <a:ea typeface="ＭＳ Ｐゴシック" charset="0"/>
                <a:cs typeface="ＭＳ Ｐゴシック" charset="0"/>
              </a:rPr>
              <a:t>And they left their nets at once and followed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(Mark 1:17-18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620482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2</a:t>
            </a:r>
          </a:p>
        </p:txBody>
      </p:sp>
    </p:spTree>
    <p:extLst>
      <p:ext uri="{BB962C8B-B14F-4D97-AF65-F5344CB8AC3E}">
        <p14:creationId xmlns:p14="http://schemas.microsoft.com/office/powerpoint/2010/main" val="382801457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1870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DE81CF18-B1D3-C242-9B57-245547AFC2F4}"/>
              </a:ext>
            </a:extLst>
          </p:cNvPr>
          <p:cNvSpPr txBox="1">
            <a:spLocks noChangeArrowheads="1"/>
          </p:cNvSpPr>
          <p:nvPr/>
        </p:nvSpPr>
        <p:spPr bwMode="auto">
          <a:xfrm>
            <a:off x="0" y="29469"/>
            <a:ext cx="5796136" cy="52717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So I will prove to you that the Son of Man has the authority on earth to forgive sins.” Then Jesus turned to the paralyzed man and said,  </a:t>
            </a:r>
            <a:r>
              <a:rPr kumimoji="0" lang="en-US" sz="3600" b="1" i="0" u="none" strike="noStrike" kern="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“Stand up, pick up your mat, and go home!</a:t>
            </a:r>
            <a:r>
              <a:rPr kumimoji="0" lang="ru-RU"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(Mark 2:10-11 </a:t>
            </a:r>
            <a:r>
              <a:rPr kumimoji="0" 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963866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57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349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38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Disciple.</a:t>
            </a:r>
          </a:p>
        </p:txBody>
      </p:sp>
    </p:spTree>
    <p:extLst>
      <p:ext uri="{BB962C8B-B14F-4D97-AF65-F5344CB8AC3E}">
        <p14:creationId xmlns:p14="http://schemas.microsoft.com/office/powerpoint/2010/main" val="3571924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p:cNvSpPr txBox="1">
            <a:spLocks noChangeArrowheads="1"/>
          </p:cNvSpPr>
          <p:nvPr/>
        </p:nvSpPr>
        <p:spPr bwMode="auto">
          <a:xfrm>
            <a:off x="8458200" y="381038"/>
            <a:ext cx="527050" cy="461963"/>
          </a:xfrm>
          <a:prstGeom prst="rect">
            <a:avLst/>
          </a:prstGeom>
          <a:noFill/>
          <a:ln w="9525">
            <a:noFill/>
            <a:miter lim="800000"/>
            <a:headEnd/>
            <a:tailEnd/>
          </a:ln>
        </p:spPr>
        <p:txBody>
          <a:bodyPr wrap="none"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9DBC6">
                    <a:lumMod val="10000"/>
                  </a:srgbClr>
                </a:solidFill>
                <a:effectLst/>
                <a:uLnTx/>
                <a:uFillTx/>
                <a:latin typeface="Arial"/>
                <a:ea typeface="ＭＳ Ｐゴシック" charset="-128"/>
                <a:cs typeface="Arial"/>
              </a:rPr>
              <a:t>82</a:t>
            </a:r>
          </a:p>
        </p:txBody>
      </p:sp>
      <p:graphicFrame>
        <p:nvGraphicFramePr>
          <p:cNvPr id="55" name="Table 54"/>
          <p:cNvGraphicFramePr>
            <a:graphicFrameLocks noGrp="1"/>
          </p:cNvGraphicFramePr>
          <p:nvPr/>
        </p:nvGraphicFramePr>
        <p:xfrm>
          <a:off x="-71400"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rot="20172581">
            <a:off x="3137835" y="2474245"/>
            <a:ext cx="5970387" cy="1754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r>
              <a:rPr lang="en-US" sz="3600" b="1" dirty="0">
                <a:solidFill>
                  <a:srgbClr val="FFFFFF"/>
                </a:solidFill>
                <a:latin typeface="Arial" charset="0"/>
                <a:cs typeface="Times New Roman" charset="0"/>
              </a:rPr>
              <a:t>Many opposed Jesus as Servant—so we also will be opposed (2:13–8:26).</a:t>
            </a:r>
            <a:endParaRPr kumimoji="0" lang="en-US" sz="3600" b="0" i="0" strike="noStrike" kern="1200" cap="none" spc="0" normalizeH="0" baseline="0" noProof="0" dirty="0">
              <a:ln>
                <a:noFill/>
              </a:ln>
              <a:solidFill>
                <a:srgbClr val="FFFFFF"/>
              </a:solidFill>
              <a:effectLst/>
              <a:uLnTx/>
              <a:uFillTx/>
              <a:latin typeface="Arial" charset="0"/>
              <a:cs typeface="Arial" charset="0"/>
            </a:endParaRPr>
          </a:p>
        </p:txBody>
      </p:sp>
      <p:sp>
        <p:nvSpPr>
          <p:cNvPr id="28982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extLst>
      <p:ext uri="{BB962C8B-B14F-4D97-AF65-F5344CB8AC3E}">
        <p14:creationId xmlns:p14="http://schemas.microsoft.com/office/powerpoint/2010/main" val="1848043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3</a:t>
            </a:r>
          </a:p>
        </p:txBody>
      </p:sp>
    </p:spTree>
    <p:extLst>
      <p:ext uri="{BB962C8B-B14F-4D97-AF65-F5344CB8AC3E}">
        <p14:creationId xmlns:p14="http://schemas.microsoft.com/office/powerpoint/2010/main" val="2068269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baseline="30000" dirty="0">
                <a:solidFill>
                  <a:srgbClr val="FFFFFF"/>
                </a:solidFill>
                <a:effectLst>
                  <a:glow rad="127000">
                    <a:srgbClr val="000000"/>
                  </a:glow>
                </a:effectLst>
                <a:latin typeface="Arial" charset="0"/>
                <a:ea typeface="ＭＳ Ｐゴシック" charset="0"/>
                <a:cs typeface="ＭＳ Ｐゴシック" charset="0"/>
              </a:rPr>
              <a:t>2 </a:t>
            </a:r>
            <a:r>
              <a:rPr lang="en-US" sz="3600" b="1" kern="0" dirty="0">
                <a:solidFill>
                  <a:srgbClr val="FFFFFF"/>
                </a:solidFill>
                <a:effectLst>
                  <a:glow rad="127000">
                    <a:srgbClr val="000000"/>
                  </a:glow>
                </a:effectLst>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Jesus went into the synagogue again and noticed a man with a deformed hand.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54128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algn="ct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One time Jesus entered a house, and the crowds began to gather again. Soon he and his disciples couldn’t even find time to eat.  </a:t>
            </a:r>
            <a:r>
              <a:rPr lang="en-US" sz="3200" b="1" baseline="30000" dirty="0">
                <a:solidFill>
                  <a:srgbClr val="FFFFFF"/>
                </a:solidFill>
                <a:effectLst>
                  <a:glow rad="228600">
                    <a:srgbClr val="000000">
                      <a:alpha val="75000"/>
                    </a:srgbClr>
                  </a:glow>
                  <a:outerShdw blurRad="50800" dist="88900" dir="2700000" algn="tl" rotWithShape="0">
                    <a:srgbClr val="000000"/>
                  </a:outerShdw>
                </a:effectLst>
                <a:latin typeface="Arial" charset="0"/>
              </a:rPr>
              <a:t>21</a:t>
            </a: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When his family heard what was happening, they tried to take him away. </a:t>
            </a:r>
            <a:b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b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“He’s out of his mind,” they said.</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4</a:t>
            </a:r>
          </a:p>
        </p:txBody>
      </p:sp>
    </p:spTree>
    <p:extLst>
      <p:ext uri="{BB962C8B-B14F-4D97-AF65-F5344CB8AC3E}">
        <p14:creationId xmlns:p14="http://schemas.microsoft.com/office/powerpoint/2010/main" val="3478473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ＭＳ Ｐゴシック"/>
              <a:cs typeface="Arial"/>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cme secret agent" charset="0"/>
                <a:ea typeface="ＭＳ Ｐゴシック" charset="0"/>
                <a:cs typeface="acme secret agent" charset="0"/>
              </a:rPr>
              <a:t>I know where these seeds won't grow!</a:t>
            </a:r>
          </a:p>
        </p:txBody>
      </p:sp>
      <p:sp>
        <p:nvSpPr>
          <p:cNvPr id="276485" name="TextBox 2"/>
          <p:cNvSpPr txBox="1">
            <a:spLocks noChangeArrowheads="1"/>
          </p:cNvSpPr>
          <p:nvPr/>
        </p:nvSpPr>
        <p:spPr bwMode="auto">
          <a:xfrm>
            <a:off x="2133600" y="2895600"/>
            <a:ext cx="11223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Good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Sowers, Know Your Soil!</a:t>
            </a:r>
          </a:p>
        </p:txBody>
      </p:sp>
      <p:sp>
        <p:nvSpPr>
          <p:cNvPr id="276487" name="TextBox 8"/>
          <p:cNvSpPr txBox="1">
            <a:spLocks noChangeArrowheads="1"/>
          </p:cNvSpPr>
          <p:nvPr/>
        </p:nvSpPr>
        <p:spPr bwMode="auto">
          <a:xfrm>
            <a:off x="3978275" y="2895600"/>
            <a:ext cx="10033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Hard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8" name="TextBox 9"/>
          <p:cNvSpPr txBox="1">
            <a:spLocks noChangeArrowheads="1"/>
          </p:cNvSpPr>
          <p:nvPr/>
        </p:nvSpPr>
        <p:spPr bwMode="auto">
          <a:xfrm>
            <a:off x="5703888" y="2895600"/>
            <a:ext cx="12747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Rocky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
        <p:nvSpPr>
          <p:cNvPr id="276489" name="TextBox 10"/>
          <p:cNvSpPr txBox="1">
            <a:spLocks noChangeArrowheads="1"/>
          </p:cNvSpPr>
          <p:nvPr/>
        </p:nvSpPr>
        <p:spPr bwMode="auto">
          <a:xfrm>
            <a:off x="7700963" y="2514600"/>
            <a:ext cx="14160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Thorny </a:t>
            </a:r>
            <a:br>
              <a:rPr kumimoji="0" lang="en-US" sz="28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Soil</a:t>
            </a:r>
          </a:p>
        </p:txBody>
      </p:sp>
    </p:spTree>
    <p:extLst>
      <p:ext uri="{BB962C8B-B14F-4D97-AF65-F5344CB8AC3E}">
        <p14:creationId xmlns:p14="http://schemas.microsoft.com/office/powerpoint/2010/main" val="29905679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eaLnBrk="0" hangingPunct="0">
              <a:defRPr/>
            </a:pPr>
            <a:r>
              <a:rPr lang="en-US" sz="5400" b="1" dirty="0">
                <a:solidFill>
                  <a:srgbClr val="6BCBF4"/>
                </a:solidFill>
                <a:effectLst>
                  <a:outerShdw blurRad="50800" dist="38100" dir="2700000" algn="tl" rotWithShape="0">
                    <a:srgbClr val="000000"/>
                  </a:outerShdw>
                </a:effectLst>
                <a:latin typeface="Arial"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eaLnBrk="0" hangingPunct="0">
              <a:defRPr/>
            </a:pPr>
            <a:r>
              <a:rPr lang="en-US" sz="4000" b="1" dirty="0">
                <a:solidFill>
                  <a:srgbClr val="FFFFFF"/>
                </a:solidFill>
                <a:effectLst>
                  <a:outerShdw blurRad="50800" dist="88900" dir="2700000" algn="tl" rotWithShape="0">
                    <a:srgbClr val="000000"/>
                  </a:outerShdw>
                </a:effectLst>
                <a:latin typeface="Arial" charset="0"/>
              </a:rPr>
              <a:t>Matthew 8:23-27</a:t>
            </a:r>
          </a:p>
          <a:p>
            <a:pPr eaLnBrk="0" hangingPunct="0">
              <a:defRPr/>
            </a:pPr>
            <a:r>
              <a:rPr lang="en-US" sz="4000" b="1" dirty="0">
                <a:solidFill>
                  <a:srgbClr val="FFFFFF"/>
                </a:solidFill>
                <a:effectLst>
                  <a:outerShdw blurRad="50800" dist="88900" dir="2700000" algn="tl" rotWithShape="0">
                    <a:srgbClr val="000000"/>
                  </a:outerShdw>
                </a:effectLst>
                <a:latin typeface="Arial" charset="0"/>
              </a:rPr>
              <a:t>Mark 4:35-41</a:t>
            </a:r>
            <a:br>
              <a:rPr lang="en-US" sz="4000" b="1" dirty="0">
                <a:solidFill>
                  <a:srgbClr val="FFFFFF"/>
                </a:solidFill>
                <a:effectLst>
                  <a:outerShdw blurRad="50800" dist="88900" dir="2700000" algn="tl" rotWithShape="0">
                    <a:srgbClr val="000000"/>
                  </a:outerShdw>
                </a:effectLst>
                <a:latin typeface="Arial" charset="0"/>
              </a:rPr>
            </a:br>
            <a:r>
              <a:rPr lang="en-US" sz="4000" b="1" dirty="0">
                <a:solidFill>
                  <a:srgbClr val="FFFFFF"/>
                </a:solidFill>
                <a:effectLst>
                  <a:outerShdw blurRad="50800" dist="88900" dir="2700000" algn="tl" rotWithShape="0">
                    <a:srgbClr val="000000"/>
                  </a:outerShdw>
                </a:effectLst>
                <a:latin typeface="Arial" charset="0"/>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EDC81A25-2411-1345-9F02-7AC8F22CC79D}"/>
              </a:ext>
            </a:extLst>
          </p:cNvPr>
          <p:cNvSpPr txBox="1">
            <a:spLocks noChangeArrowheads="1"/>
          </p:cNvSpPr>
          <p:nvPr/>
        </p:nvSpPr>
        <p:spPr bwMode="auto">
          <a:xfrm>
            <a:off x="1528" y="4409813"/>
            <a:ext cx="9144000" cy="24634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When Jesus woke up, he rebuked the wind and said to the waves, ‘Silence! Be still!’ Suddenly the wind stopped, and there was a great calm</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4:39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6</a:t>
            </a:r>
          </a:p>
        </p:txBody>
      </p:sp>
    </p:spTree>
    <p:extLst>
      <p:ext uri="{BB962C8B-B14F-4D97-AF65-F5344CB8AC3E}">
        <p14:creationId xmlns:p14="http://schemas.microsoft.com/office/powerpoint/2010/main" val="84323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What’s your strategy to follow Jesus? </a:t>
            </a:r>
          </a:p>
        </p:txBody>
      </p:sp>
    </p:spTree>
    <p:extLst>
      <p:ext uri="{BB962C8B-B14F-4D97-AF65-F5344CB8AC3E}">
        <p14:creationId xmlns:p14="http://schemas.microsoft.com/office/powerpoint/2010/main" val="219133769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Jesus was opposed by Herod but validated his person through three miracles (Mark 6:14-56).</a:t>
            </a:r>
          </a:p>
          <a:p>
            <a:pPr lvl="0">
              <a:defRPr/>
            </a:pPr>
            <a:endParaRPr lang="en-SG" sz="36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17801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14:13-22</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6:31-46</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9:10-17</a:t>
            </a:r>
          </a:p>
          <a:p>
            <a:pPr defTabSz="91350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395181228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02128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4079436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11</a:t>
            </a:r>
          </a:p>
        </p:txBody>
      </p:sp>
    </p:spTree>
    <p:extLst>
      <p:ext uri="{BB962C8B-B14F-4D97-AF65-F5344CB8AC3E}">
        <p14:creationId xmlns:p14="http://schemas.microsoft.com/office/powerpoint/2010/main" val="1381456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defTabSz="913410"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TRIUMPHAL ENTRY</a:t>
            </a:r>
            <a:r>
              <a:rPr lang="en-US" sz="3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(Palm Sunday)</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11:1-11</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19:28-44</a:t>
            </a:r>
          </a:p>
          <a:p>
            <a:pPr defTabSz="913410"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defTabSz="32124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390660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46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0448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110995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1890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22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7432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14</a:t>
            </a:r>
          </a:p>
        </p:txBody>
      </p:sp>
    </p:spTree>
    <p:extLst>
      <p:ext uri="{BB962C8B-B14F-4D97-AF65-F5344CB8AC3E}">
        <p14:creationId xmlns:p14="http://schemas.microsoft.com/office/powerpoint/2010/main" val="3882983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92097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8659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1814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824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367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893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rtl="0" eaLnBrk="0" fontAlgn="base" hangingPunct="0"/>
            <a:r>
              <a:rPr kumimoji="1" lang="en-US" sz="3600" b="1" dirty="0">
                <a:solidFill>
                  <a:schemeClr val="bg1"/>
                </a:solidFill>
                <a:effectLst>
                  <a:glow rad="228600">
                    <a:schemeClr val="tx1"/>
                  </a:glow>
                </a:effectLst>
                <a:latin typeface="Arial"/>
                <a:cs typeface="Arial"/>
              </a:rPr>
              <a:t>What would you do if this church was under persecution, some being fed to lions, many going underground, all fearful?</a:t>
            </a:r>
            <a:endParaRPr lang="en-US" sz="3600" b="1" dirty="0">
              <a:solidFill>
                <a:schemeClr val="bg1"/>
              </a:solidFill>
              <a:effectLst>
                <a:glow rad="228600">
                  <a:schemeClr val="tx1"/>
                </a:glow>
              </a:effectLst>
              <a:latin typeface="Arial"/>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kumimoji="1" lang="en-US" sz="3600" b="1" dirty="0">
                <a:solidFill>
                  <a:schemeClr val="bg1"/>
                </a:solidFill>
                <a:effectLst>
                  <a:glow rad="228600">
                    <a:schemeClr val="tx1"/>
                  </a:glow>
                </a:effectLst>
                <a:latin typeface="Arial"/>
                <a:cs typeface="Arial"/>
              </a:rPr>
              <a:t>Mark wrote an account of the suffering of Jesus to encourage his people!</a:t>
            </a:r>
            <a:endParaRPr lang="en-US" sz="36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256738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7192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270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7510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85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9139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3224511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87986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15</a:t>
            </a:r>
          </a:p>
        </p:txBody>
      </p:sp>
    </p:spTree>
    <p:extLst>
      <p:ext uri="{BB962C8B-B14F-4D97-AF65-F5344CB8AC3E}">
        <p14:creationId xmlns:p14="http://schemas.microsoft.com/office/powerpoint/2010/main" val="1280067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4722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3596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38"/>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31" rIns="0" bIns="45631">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7033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261" tIns="45631" rIns="91261" bIns="45631"/>
          <a:lstStyle/>
          <a:p>
            <a:endParaRPr lang="en-US"/>
          </a:p>
        </p:txBody>
      </p:sp>
      <p:sp>
        <p:nvSpPr>
          <p:cNvPr id="27034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ea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31" rIns="0"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035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70359"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5"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31"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187168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0119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9229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917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6669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1880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282266810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13119031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en-US" sz="3600" b="1" i="1" dirty="0">
                <a:solidFill>
                  <a:srgbClr val="FFFFFF"/>
                </a:solidFill>
                <a:effectLst>
                  <a:glow rad="101600">
                    <a:srgbClr val="000000">
                      <a:satMod val="175000"/>
                      <a:alpha val="40000"/>
                    </a:srgbClr>
                  </a:glow>
                </a:effectLst>
                <a:latin typeface="Arial" charset="0"/>
                <a:ea typeface="ＭＳ Ｐゴシック" charset="0"/>
                <a:cs typeface="ＭＳ Ｐゴシック" charset="0"/>
              </a:rPr>
              <a:t>How to Be a Disciple in a Hostile World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Don’t cling to your </a:t>
            </a: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Authority</a:t>
            </a: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Serve</a:t>
            </a: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like Jesus</a:t>
            </a: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like Jesus</a:t>
            </a:r>
          </a:p>
        </p:txBody>
      </p:sp>
      <p:sp>
        <p:nvSpPr>
          <p:cNvPr id="2" name="Notched Right Arrow 1"/>
          <p:cNvSpPr/>
          <p:nvPr/>
        </p:nvSpPr>
        <p:spPr bwMode="auto">
          <a:xfrm>
            <a:off x="1979712"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4211960"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You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will </a:t>
            </a:r>
            <a:b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Rise</a:t>
            </a:r>
          </a:p>
        </p:txBody>
      </p:sp>
      <p:sp>
        <p:nvSpPr>
          <p:cNvPr id="9" name="Notched Right Arrow 8"/>
          <p:cNvSpPr/>
          <p:nvPr/>
        </p:nvSpPr>
        <p:spPr bwMode="auto">
          <a:xfrm>
            <a:off x="6491329" y="2652775"/>
            <a:ext cx="816975"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915172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Mark 16</a:t>
            </a:r>
          </a:p>
        </p:txBody>
      </p:sp>
    </p:spTree>
    <p:extLst>
      <p:ext uri="{BB962C8B-B14F-4D97-AF65-F5344CB8AC3E}">
        <p14:creationId xmlns:p14="http://schemas.microsoft.com/office/powerpoint/2010/main" val="32073214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185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228600" y="152438"/>
            <a:ext cx="2339975" cy="523875"/>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en-US" sz="2800" b="1" dirty="0">
                <a:solidFill>
                  <a:schemeClr val="bg2"/>
                </a:solidFill>
                <a:effectLst/>
                <a:latin typeface="Arial" charset="0"/>
                <a:ea typeface="SimSun" charset="0"/>
                <a:cs typeface="SimSun" charset="0"/>
              </a:rPr>
              <a:t>Date of Mark</a:t>
            </a: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cs typeface="Arial" charset="0"/>
            </a:endParaRPr>
          </a:p>
        </p:txBody>
      </p:sp>
      <p:sp>
        <p:nvSpPr>
          <p:cNvPr id="279557" name="Text Box 11"/>
          <p:cNvSpPr txBox="1">
            <a:spLocks noChangeArrowheads="1"/>
          </p:cNvSpPr>
          <p:nvPr/>
        </p:nvSpPr>
        <p:spPr bwMode="auto">
          <a:xfrm>
            <a:off x="6702425" y="5103814"/>
            <a:ext cx="2441575"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70</a:t>
            </a:r>
          </a:p>
          <a:p>
            <a:pPr algn="ctr" eaLnBrk="1" hangingPunct="1"/>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cs typeface="Arial" charset="0"/>
            </a:endParaRPr>
          </a:p>
        </p:txBody>
      </p:sp>
      <p:sp>
        <p:nvSpPr>
          <p:cNvPr id="14" name="Text Box 6"/>
          <p:cNvSpPr txBox="1">
            <a:spLocks noChangeArrowheads="1"/>
          </p:cNvSpPr>
          <p:nvPr/>
        </p:nvSpPr>
        <p:spPr bwMode="auto">
          <a:xfrm rot="-1200000">
            <a:off x="-227013" y="808922"/>
            <a:ext cx="5121276" cy="182385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did not come to Rome until about AD 63 – Mark</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gospel cannot be dated before AD 63.</a:t>
            </a:r>
          </a:p>
        </p:txBody>
      </p:sp>
      <p:sp>
        <p:nvSpPr>
          <p:cNvPr id="15" name="Text Box 7"/>
          <p:cNvSpPr txBox="1">
            <a:spLocks noChangeArrowheads="1"/>
          </p:cNvSpPr>
          <p:nvPr/>
        </p:nvSpPr>
        <p:spPr bwMode="auto">
          <a:xfrm>
            <a:off x="1371600" y="2895600"/>
            <a:ext cx="5181600" cy="18161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Peter was martyred in AD 64, but tradition divides whether Mark composed before Peter</a:t>
            </a:r>
            <a:r>
              <a:rPr lang="uk-UA" altLang="zh-CN"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s death or afterwards</a:t>
            </a:r>
            <a:endParaRPr lang="en-US" sz="2800" b="1" dirty="0">
              <a:solidFill>
                <a:srgbClr val="FFFFFF"/>
              </a:solidFill>
              <a:latin typeface="Arial" charset="0"/>
              <a:cs typeface="Arial" charset="0"/>
            </a:endParaRPr>
          </a:p>
        </p:txBody>
      </p:sp>
      <p:sp>
        <p:nvSpPr>
          <p:cNvPr id="16" name="Text Box 8"/>
          <p:cNvSpPr txBox="1">
            <a:spLocks noChangeArrowheads="1"/>
          </p:cNvSpPr>
          <p:nvPr/>
        </p:nvSpPr>
        <p:spPr bwMode="auto">
          <a:xfrm rot="1200000">
            <a:off x="4276726" y="889001"/>
            <a:ext cx="4824413" cy="22463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Mark does not mention the Fall of Jerusalem in AD 70 – Mark was probably penned between AD 64-68, during the reign of Nero.</a:t>
            </a:r>
            <a:endParaRPr lang="en-US" sz="2800" b="1" dirty="0">
              <a:solidFill>
                <a:srgbClr val="FFFFFF"/>
              </a:solidFill>
              <a:latin typeface="Arial" charset="0"/>
              <a:cs typeface="Arial" charset="0"/>
            </a:endParaRPr>
          </a:p>
        </p:txBody>
      </p:sp>
      <p:sp>
        <p:nvSpPr>
          <p:cNvPr id="279562" name="Text Box 11"/>
          <p:cNvSpPr txBox="1">
            <a:spLocks noChangeArrowheads="1"/>
          </p:cNvSpPr>
          <p:nvPr/>
        </p:nvSpPr>
        <p:spPr bwMode="auto">
          <a:xfrm>
            <a:off x="38" y="5103814"/>
            <a:ext cx="2417763"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63</a:t>
            </a:r>
            <a:br>
              <a:rPr lang="en-US" sz="3600" b="1">
                <a:solidFill>
                  <a:srgbClr val="FFFFFF"/>
                </a:solidFill>
                <a:latin typeface="Arial" charset="0"/>
                <a:cs typeface="Arial" charset="0"/>
              </a:rPr>
            </a:br>
            <a:r>
              <a:rPr lang="en-US" sz="3600" b="1">
                <a:solidFill>
                  <a:srgbClr val="FFFFFF"/>
                </a:solidFill>
                <a:latin typeface="Arial" charset="0"/>
                <a:cs typeface="Arial" charset="0"/>
              </a:rPr>
              <a:t>Peter at Rome</a:t>
            </a:r>
            <a:endParaRPr lang="en-US" b="1">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64</a:t>
            </a:r>
            <a:br>
              <a:rPr lang="en-US" sz="3600" b="1">
                <a:solidFill>
                  <a:srgbClr val="FFFFFF"/>
                </a:solidFill>
                <a:latin typeface="Arial" charset="0"/>
                <a:cs typeface="Arial" charset="0"/>
              </a:rPr>
            </a:br>
            <a:r>
              <a:rPr lang="en-US" sz="3600" b="1">
                <a:solidFill>
                  <a:srgbClr val="FFFFFF"/>
                </a:solidFill>
                <a:latin typeface="Arial" charset="0"/>
                <a:cs typeface="Arial" charset="0"/>
              </a:rPr>
              <a:t>Peter Dies</a:t>
            </a:r>
            <a:endParaRPr lang="en-US" b="1">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8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FFFFFF"/>
                </a:solidFill>
                <a:latin typeface="Arial" charset="0"/>
                <a:cs typeface="Arial" charset="0"/>
              </a:rPr>
              <a:t>68</a:t>
            </a:r>
            <a:br>
              <a:rPr lang="en-US" sz="3600" b="1">
                <a:solidFill>
                  <a:srgbClr val="FFFFFF"/>
                </a:solidFill>
                <a:latin typeface="Arial" charset="0"/>
                <a:cs typeface="Arial" charset="0"/>
              </a:rPr>
            </a:br>
            <a:r>
              <a:rPr lang="en-US" sz="3600" b="1">
                <a:solidFill>
                  <a:srgbClr val="FFFFFF"/>
                </a:solidFill>
                <a:latin typeface="Arial" charset="0"/>
                <a:cs typeface="Arial" charset="0"/>
              </a:rPr>
              <a:t>Nero Dies</a:t>
            </a:r>
            <a:endParaRPr lang="en-US" b="1">
              <a:solidFill>
                <a:srgbClr val="FFFFFF"/>
              </a:solidFill>
              <a:latin typeface="Arial" charset="0"/>
              <a:cs typeface="Arial" charset="0"/>
            </a:endParaRPr>
          </a:p>
        </p:txBody>
      </p:sp>
    </p:spTree>
    <p:extLst>
      <p:ext uri="{BB962C8B-B14F-4D97-AF65-F5344CB8AC3E}">
        <p14:creationId xmlns:p14="http://schemas.microsoft.com/office/powerpoint/2010/main" val="4195325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509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86248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613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480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a true </a:t>
            </a:r>
            <a:r>
              <a:rPr lang="en-US" sz="4800" b="1" dirty="0">
                <a:solidFill>
                  <a:srgbClr val="FFFF00"/>
                </a:solidFill>
                <a:effectLst>
                  <a:glow rad="127000">
                    <a:schemeClr val="tx1"/>
                  </a:glow>
                </a:effectLst>
                <a:latin typeface="Arial" charset="0"/>
                <a:ea typeface="ＭＳ Ｐゴシック" charset="0"/>
                <a:cs typeface="ＭＳ Ｐゴシック" charset="0"/>
              </a:rPr>
              <a:t>disciple</a:t>
            </a:r>
            <a:r>
              <a:rPr lang="en-US" sz="4800" b="1" dirty="0">
                <a:effectLst>
                  <a:glow rad="127000">
                    <a:schemeClr val="tx1"/>
                  </a:glow>
                </a:effectLst>
                <a:latin typeface="Arial" charset="0"/>
                <a:ea typeface="ＭＳ Ｐゴシック" charset="0"/>
                <a:cs typeface="ＭＳ Ｐゴシック" charset="0"/>
              </a:rPr>
              <a:t> of Jesus in a hostile world?</a:t>
            </a:r>
          </a:p>
        </p:txBody>
      </p:sp>
    </p:spTree>
    <p:extLst>
      <p:ext uri="{BB962C8B-B14F-4D97-AF65-F5344CB8AC3E}">
        <p14:creationId xmlns:p14="http://schemas.microsoft.com/office/powerpoint/2010/main" val="4174207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Serve and suffer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like </a:t>
            </a:r>
            <a:r>
              <a:rPr kumimoji="0" lang="en-US" sz="5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Jesus</a:t>
            </a: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4115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How can you be a disciple who suffers after Jesus’ example?</a:t>
            </a:r>
          </a:p>
        </p:txBody>
      </p:sp>
    </p:spTree>
    <p:extLst>
      <p:ext uri="{BB962C8B-B14F-4D97-AF65-F5344CB8AC3E}">
        <p14:creationId xmlns:p14="http://schemas.microsoft.com/office/powerpoint/2010/main" val="274825829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4009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4412939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774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13087</TotalTime>
  <Words>2959</Words>
  <Application>Microsoft Macintosh PowerPoint</Application>
  <PresentationFormat>On-screen Show (4:3)</PresentationFormat>
  <Paragraphs>391</Paragraphs>
  <Slides>99</Slides>
  <Notes>78</Notes>
  <HiddenSlides>0</HiddenSlides>
  <MMClips>0</MMClips>
  <ScaleCrop>false</ScaleCrop>
  <HeadingPairs>
    <vt:vector size="6" baseType="variant">
      <vt:variant>
        <vt:lpstr>Fonts Used</vt:lpstr>
      </vt:variant>
      <vt:variant>
        <vt:i4>10</vt:i4>
      </vt:variant>
      <vt:variant>
        <vt:lpstr>Theme</vt:lpstr>
      </vt:variant>
      <vt:variant>
        <vt:i4>20</vt:i4>
      </vt:variant>
      <vt:variant>
        <vt:lpstr>Slide Titles</vt:lpstr>
      </vt:variant>
      <vt:variant>
        <vt:i4>99</vt:i4>
      </vt:variant>
    </vt:vector>
  </HeadingPairs>
  <TitlesOfParts>
    <vt:vector size="129" baseType="lpstr">
      <vt:lpstr>acme secret agent</vt:lpstr>
      <vt:lpstr>Arial</vt:lpstr>
      <vt:lpstr>Arial Narrow</vt:lpstr>
      <vt:lpstr>Avenir Black</vt:lpstr>
      <vt:lpstr>Calibri</vt:lpstr>
      <vt:lpstr>Comic Sans MS</vt:lpstr>
      <vt:lpstr>Helvetica Neue Black Condensed</vt:lpstr>
      <vt:lpstr>Tahoma</vt:lpstr>
      <vt:lpstr>Times New Roman</vt:lpstr>
      <vt:lpstr>Wingdings</vt:lpstr>
      <vt:lpstr>Post Modern</vt:lpstr>
      <vt:lpstr>Default Design</vt:lpstr>
      <vt:lpstr>Soaring</vt:lpstr>
      <vt:lpstr>1_Office Theme</vt:lpstr>
      <vt:lpstr>Ribbons</vt:lpstr>
      <vt:lpstr>49_Blank Presentation</vt:lpstr>
      <vt:lpstr>Blank Presentation</vt:lpstr>
      <vt:lpstr>3_Blank Presentation</vt:lpstr>
      <vt:lpstr>8_Office Theme</vt:lpstr>
      <vt:lpstr>10_Office Theme</vt:lpstr>
      <vt:lpstr>11_Office Theme</vt:lpstr>
      <vt:lpstr>9_Blank Presentation</vt:lpstr>
      <vt:lpstr>12_Blank Presentation</vt:lpstr>
      <vt:lpstr>5_Office Theme</vt:lpstr>
      <vt:lpstr>4_Default Design</vt:lpstr>
      <vt:lpstr>51_Blank Presentation</vt:lpstr>
      <vt:lpstr>3_Default Design</vt:lpstr>
      <vt:lpstr>13_Office Theme</vt:lpstr>
      <vt:lpstr>Office Theme</vt:lpstr>
      <vt:lpstr>17_Default Design</vt:lpstr>
      <vt:lpstr>Be Discipled</vt:lpstr>
      <vt:lpstr>Disciple = Follower</vt:lpstr>
      <vt:lpstr>Pakistan</vt:lpstr>
      <vt:lpstr>Disciple.</vt:lpstr>
      <vt:lpstr>What’s your strategy to follow Jesus? </vt:lpstr>
      <vt:lpstr>How can you be a true disciple of Jesus in a hostile world?</vt:lpstr>
      <vt:lpstr>What would you do if this church was under persecution, some being fed to lions, many going underground, all fearful?</vt:lpstr>
      <vt:lpstr>NT Overview (History)</vt:lpstr>
      <vt:lpstr>Date of Mark</vt:lpstr>
      <vt:lpstr>Who was Mark?</vt:lpstr>
      <vt:lpstr>How can you be a true disciple of Jesus in a hostile world?</vt:lpstr>
      <vt:lpstr>How to Be a Disciple in a Hostile World </vt:lpstr>
      <vt:lpstr>How to Be a Disciple in a Hostile World </vt:lpstr>
      <vt:lpstr>Slides on  Mark 1</vt:lpstr>
      <vt:lpstr>"This is the Good News about Jesus the Messiah, the Son of God" (Mark 1:1 NLT).</vt:lpstr>
      <vt:lpstr>PowerPoint Presentation</vt:lpstr>
      <vt:lpstr>PowerPoint Presentation</vt:lpstr>
      <vt:lpstr>PowerPoint Presentation</vt:lpstr>
      <vt:lpstr>PowerPoint Presentation</vt:lpstr>
      <vt:lpstr>PowerPoint Presentation</vt:lpstr>
      <vt:lpstr>THE WORD IN PICTURES</vt:lpstr>
      <vt:lpstr>Used with Permission</vt:lpstr>
      <vt:lpstr>Jesus is the main attraction, so we’re not big on our own authority here.</vt:lpstr>
      <vt:lpstr>The Paradox of Authority and Servanthood in Mark</vt:lpstr>
      <vt:lpstr>Worldly Leadership</vt:lpstr>
      <vt:lpstr>Biblical Leadership</vt:lpstr>
      <vt:lpstr>Albert Einstein on Jesus</vt:lpstr>
      <vt:lpstr>Theme</vt:lpstr>
      <vt:lpstr>Mark Book Chart</vt:lpstr>
      <vt:lpstr>How can you be a true disciple of Jesus in a hostile world?</vt:lpstr>
      <vt:lpstr>How to Be a Disciple in a Hostile World </vt:lpstr>
      <vt:lpstr>PowerPoint Presentation</vt:lpstr>
      <vt:lpstr>"Jesus called out to them, ‘Come, follow me, and I will show you how to fish for people!’ 18 And they left their nets at once and followed him"  (Mark 1:17-18  NLT).</vt:lpstr>
      <vt:lpstr>Slides on  Mark 2</vt:lpstr>
      <vt:lpstr>PowerPoint Presentation</vt:lpstr>
      <vt:lpstr>PowerPoint Presentation</vt:lpstr>
      <vt:lpstr>PowerPoint Presentation</vt:lpstr>
      <vt:lpstr>PowerPoint Presentation</vt:lpstr>
      <vt:lpstr>PowerPoint Presentation</vt:lpstr>
      <vt:lpstr>Mark Book Chart</vt:lpstr>
      <vt:lpstr>Slides on  Mark 3</vt:lpstr>
      <vt:lpstr>PowerPoint Presentation</vt:lpstr>
      <vt:lpstr>Mark 3:20-21 NLT</vt:lpstr>
      <vt:lpstr>Slides on  Mark 4</vt:lpstr>
      <vt:lpstr>Know Your Soil 00899</vt:lpstr>
      <vt:lpstr>PowerPoint Presentation</vt:lpstr>
      <vt:lpstr>PowerPoint Presentation</vt:lpstr>
      <vt:lpstr>PowerPoint Presentation</vt:lpstr>
      <vt:lpstr>Slides on  Mark 6</vt:lpstr>
      <vt:lpstr>PowerPoint Presentation</vt:lpstr>
      <vt:lpstr>PowerPoint Presentation</vt:lpstr>
      <vt:lpstr>PowerPoint Presentation</vt:lpstr>
      <vt:lpstr>Do you resist the flow to serve Jesus more than anyone?</vt:lpstr>
      <vt:lpstr>How can you be a true disciple of Jesus in a hostile world?</vt:lpstr>
      <vt:lpstr>How to Be a Disciple in a Hostile World </vt:lpstr>
      <vt:lpstr>Slides on  Mark 11</vt:lpstr>
      <vt:lpstr>PowerPoint Presentation</vt:lpstr>
      <vt:lpstr>PowerPoint Presentation</vt:lpstr>
      <vt:lpstr>PowerPoint Presentation</vt:lpstr>
      <vt:lpstr>PowerPoint Presentation</vt:lpstr>
      <vt:lpstr>PowerPoint Presentation</vt:lpstr>
      <vt:lpstr>PowerPoint Presentation</vt:lpstr>
      <vt:lpstr>Slides on  Mark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Mark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be faithful despite inconvenience and suffering?</vt:lpstr>
      <vt:lpstr>How can you be a true disciple of Jesus in a hostile world?</vt:lpstr>
      <vt:lpstr>How to Be a Disciple in a Hostile World </vt:lpstr>
      <vt:lpstr>Slides on  Mark 16</vt:lpstr>
      <vt:lpstr>PowerPoint Presentation</vt:lpstr>
      <vt:lpstr>PowerPoint Presentation</vt:lpstr>
      <vt:lpstr>PowerPoint Presentation</vt:lpstr>
      <vt:lpstr>PowerPoint Presentation</vt:lpstr>
      <vt:lpstr>Live in light of your eternal future! </vt:lpstr>
      <vt:lpstr>How can you be a true disciple of Jesus in a hostile world?</vt:lpstr>
      <vt:lpstr>Main Idea</vt:lpstr>
      <vt:lpstr>How can you be a disciple who suffers after Jesus’ example?</vt:lpstr>
      <vt:lpstr>Disciple in community.</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411</cp:revision>
  <cp:lastPrinted>2009-04-22T19:24:48Z</cp:lastPrinted>
  <dcterms:created xsi:type="dcterms:W3CDTF">2003-01-02T10:24:52Z</dcterms:created>
  <dcterms:modified xsi:type="dcterms:W3CDTF">2022-07-22T19:00:05Z</dcterms:modified>
</cp:coreProperties>
</file>